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62" r:id="rId4"/>
    <p:sldId id="257" r:id="rId5"/>
    <p:sldId id="261" r:id="rId6"/>
    <p:sldId id="259" r:id="rId7"/>
    <p:sldId id="266" r:id="rId8"/>
    <p:sldId id="272" r:id="rId9"/>
    <p:sldId id="273" r:id="rId10"/>
    <p:sldId id="276" r:id="rId11"/>
    <p:sldId id="267" r:id="rId12"/>
    <p:sldId id="271" r:id="rId13"/>
    <p:sldId id="570" r:id="rId14"/>
    <p:sldId id="572" r:id="rId15"/>
    <p:sldId id="264" r:id="rId16"/>
    <p:sldId id="573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856903" y="1411591"/>
            <a:ext cx="6006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2"/>
                </a:solidFill>
                <a:latin typeface="+mj-lt"/>
              </a:rPr>
              <a:t>Enfoque Data-Driven Marketing para revelación y mejora de interpretación de la Opinión de Clientes en Aerolíneas mediante técnicas de IA y Ciencia de Datos</a:t>
            </a:r>
            <a:endParaRPr lang="en-US" sz="3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354741" y="4221640"/>
            <a:ext cx="50110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Carlos Ricardo Prieto Álvarez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Ingeniería Informática y ADE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Tutor: Marta Sanz Mayo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2023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26" name="Picture 2" descr="Reconocimientos – Universidad Carlos III de Madrid">
            <a:extLst>
              <a:ext uri="{FF2B5EF4-FFF2-40B4-BE49-F238E27FC236}">
                <a16:creationId xmlns:a16="http://schemas.microsoft.com/office/drawing/2014/main" id="{336489EF-8CA8-1ACB-2D1D-05A011A8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96" y="254268"/>
            <a:ext cx="2333036" cy="69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uiExpand="1" build="allAtOnce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71ED2D-4FBD-40F1-B4EF-6641C423F47D}"/>
              </a:ext>
            </a:extLst>
          </p:cNvPr>
          <p:cNvSpPr txBox="1"/>
          <p:nvPr/>
        </p:nvSpPr>
        <p:spPr>
          <a:xfrm>
            <a:off x="2996555" y="69933"/>
            <a:ext cx="6440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Análisis de Factores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ABD424-F962-4B03-81A8-BE8C202AE9F9}"/>
              </a:ext>
            </a:extLst>
          </p:cNvPr>
          <p:cNvSpPr/>
          <p:nvPr/>
        </p:nvSpPr>
        <p:spPr>
          <a:xfrm>
            <a:off x="-480028" y="2689225"/>
            <a:ext cx="127000" cy="127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5F0E6CD7-FE16-1E28-9D49-103F42796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3" y="908702"/>
            <a:ext cx="3337675" cy="3352156"/>
          </a:xfrm>
          <a:prstGeom prst="rect">
            <a:avLst/>
          </a:prstGeom>
        </p:spPr>
      </p:pic>
      <p:pic>
        <p:nvPicPr>
          <p:cNvPr id="43" name="Imagen 4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20D9416-A7FA-20FC-4194-F8BA755EC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80" y="1561128"/>
            <a:ext cx="3263390" cy="2302013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AC2756E7-A0B3-208C-6251-BFDBFA48168C}"/>
              </a:ext>
            </a:extLst>
          </p:cNvPr>
          <p:cNvSpPr/>
          <p:nvPr/>
        </p:nvSpPr>
        <p:spPr>
          <a:xfrm>
            <a:off x="2352054" y="2974801"/>
            <a:ext cx="150469" cy="888340"/>
          </a:xfrm>
          <a:prstGeom prst="rect">
            <a:avLst/>
          </a:prstGeom>
          <a:solidFill>
            <a:srgbClr val="FF0000">
              <a:alpha val="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AC33C9C2-7A35-994C-3E3F-66B31B5E4146}"/>
              </a:ext>
            </a:extLst>
          </p:cNvPr>
          <p:cNvSpPr txBox="1"/>
          <p:nvPr/>
        </p:nvSpPr>
        <p:spPr>
          <a:xfrm>
            <a:off x="1657731" y="3799193"/>
            <a:ext cx="1762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 Factores</a:t>
            </a:r>
          </a:p>
        </p:txBody>
      </p: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CA157C0-AE19-C444-4010-51B1D10C4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80" y="4165805"/>
            <a:ext cx="3703957" cy="2222374"/>
          </a:xfrm>
          <a:prstGeom prst="rect">
            <a:avLst/>
          </a:prstGeom>
        </p:spPr>
      </p:pic>
      <p:pic>
        <p:nvPicPr>
          <p:cNvPr id="17" name="Imagen 1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7CE6BC4-35E7-795E-5A26-256E645CC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53" y="4165805"/>
            <a:ext cx="3703957" cy="2222374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69E99226-727A-C678-8446-CE305B562ED5}"/>
              </a:ext>
            </a:extLst>
          </p:cNvPr>
          <p:cNvGrpSpPr/>
          <p:nvPr/>
        </p:nvGrpSpPr>
        <p:grpSpPr>
          <a:xfrm>
            <a:off x="2427288" y="6165249"/>
            <a:ext cx="9511235" cy="561573"/>
            <a:chOff x="218767" y="4825731"/>
            <a:chExt cx="9511235" cy="561573"/>
          </a:xfrm>
        </p:grpSpPr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3A09DB2B-8E29-632A-7D29-5B0DF0A1511D}"/>
                </a:ext>
              </a:extLst>
            </p:cNvPr>
            <p:cNvSpPr/>
            <p:nvPr/>
          </p:nvSpPr>
          <p:spPr>
            <a:xfrm>
              <a:off x="1034053" y="4825731"/>
              <a:ext cx="310891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918637D1-4633-43E8-4837-474692F4C06E}"/>
                </a:ext>
              </a:extLst>
            </p:cNvPr>
            <p:cNvSpPr txBox="1"/>
            <p:nvPr/>
          </p:nvSpPr>
          <p:spPr>
            <a:xfrm>
              <a:off x="1267890" y="4883611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b="1" dirty="0"/>
            </a:p>
          </p:txBody>
        </p:sp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7A0A6295-C33D-496C-E0DB-1172D41AE5D2}"/>
                </a:ext>
              </a:extLst>
            </p:cNvPr>
            <p:cNvSpPr/>
            <p:nvPr/>
          </p:nvSpPr>
          <p:spPr>
            <a:xfrm>
              <a:off x="1483934" y="4834854"/>
              <a:ext cx="5098682" cy="552450"/>
            </a:xfrm>
            <a:custGeom>
              <a:avLst/>
              <a:gdLst>
                <a:gd name="connsiteX0" fmla="*/ 2097310 w 2105025"/>
                <a:gd name="connsiteY0" fmla="*/ 545782 h 552450"/>
                <a:gd name="connsiteX1" fmla="*/ 98012 w 2105025"/>
                <a:gd name="connsiteY1" fmla="*/ 545782 h 552450"/>
                <a:gd name="connsiteX2" fmla="*/ 14288 w 2105025"/>
                <a:gd name="connsiteY2" fmla="*/ 454438 h 552450"/>
                <a:gd name="connsiteX3" fmla="*/ 14288 w 2105025"/>
                <a:gd name="connsiteY3" fmla="*/ 454438 h 552450"/>
                <a:gd name="connsiteX4" fmla="*/ 14288 w 2105025"/>
                <a:gd name="connsiteY4" fmla="*/ 105632 h 552450"/>
                <a:gd name="connsiteX5" fmla="*/ 14288 w 2105025"/>
                <a:gd name="connsiteY5" fmla="*/ 105632 h 552450"/>
                <a:gd name="connsiteX6" fmla="*/ 98012 w 2105025"/>
                <a:gd name="connsiteY6" fmla="*/ 14288 h 552450"/>
                <a:gd name="connsiteX7" fmla="*/ 2097310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2097310" y="545782"/>
                  </a:moveTo>
                  <a:lnTo>
                    <a:pt x="98012" y="545782"/>
                  </a:lnTo>
                  <a:cubicBezTo>
                    <a:pt x="51816" y="545782"/>
                    <a:pt x="14288" y="504920"/>
                    <a:pt x="14288" y="454438"/>
                  </a:cubicBezTo>
                  <a:lnTo>
                    <a:pt x="14288" y="454438"/>
                  </a:lnTo>
                  <a:lnTo>
                    <a:pt x="14288" y="105632"/>
                  </a:lnTo>
                  <a:lnTo>
                    <a:pt x="14288" y="105632"/>
                  </a:lnTo>
                  <a:cubicBezTo>
                    <a:pt x="14288" y="55245"/>
                    <a:pt x="51721" y="14288"/>
                    <a:pt x="98012" y="14288"/>
                  </a:cubicBezTo>
                  <a:lnTo>
                    <a:pt x="2097310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43A48FF9-CD59-EF84-A600-45DEECE8E759}"/>
                </a:ext>
              </a:extLst>
            </p:cNvPr>
            <p:cNvSpPr txBox="1"/>
            <p:nvPr/>
          </p:nvSpPr>
          <p:spPr>
            <a:xfrm>
              <a:off x="218767" y="4932679"/>
              <a:ext cx="9511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Conocimiento de la </a:t>
              </a:r>
              <a:r>
                <a:rPr lang="en-US" sz="1600" b="1" dirty="0">
                  <a:solidFill>
                    <a:schemeClr val="accent1"/>
                  </a:solidFill>
                </a:rPr>
                <a:t>influencia</a:t>
              </a:r>
              <a:r>
                <a:rPr lang="en-US" sz="1600" dirty="0">
                  <a:solidFill>
                    <a:schemeClr val="accent1"/>
                  </a:solidFill>
                </a:rPr>
                <a:t> de estos </a:t>
              </a:r>
              <a:r>
                <a:rPr lang="en-US" sz="1600" b="1" dirty="0">
                  <a:solidFill>
                    <a:schemeClr val="accent1"/>
                  </a:solidFill>
                </a:rPr>
                <a:t>factores</a:t>
              </a:r>
              <a:r>
                <a:rPr lang="en-US" sz="1600" dirty="0">
                  <a:solidFill>
                    <a:schemeClr val="accent1"/>
                  </a:solidFill>
                </a:rPr>
                <a:t> en la </a:t>
              </a:r>
              <a:r>
                <a:rPr lang="en-US" sz="1600" b="1" dirty="0">
                  <a:solidFill>
                    <a:schemeClr val="accent1"/>
                  </a:solidFill>
                </a:rPr>
                <a:t>satisfacción</a:t>
              </a:r>
              <a:r>
                <a:rPr lang="en-US" sz="1600" dirty="0">
                  <a:solidFill>
                    <a:schemeClr val="accent1"/>
                  </a:solidFill>
                </a:rPr>
                <a:t> (</a:t>
              </a:r>
              <a:r>
                <a:rPr lang="en-US" sz="1600" b="1" dirty="0">
                  <a:solidFill>
                    <a:schemeClr val="accent1"/>
                  </a:solidFill>
                </a:rPr>
                <a:t>Key-Drivers</a:t>
              </a:r>
              <a:r>
                <a:rPr lang="en-US" sz="1600" dirty="0">
                  <a:solidFill>
                    <a:schemeClr val="accent1"/>
                  </a:solidFill>
                </a:rPr>
                <a:t>)</a:t>
              </a:r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E7F476C7-B37F-CA8C-2609-1BBB1950785D}"/>
                </a:ext>
              </a:extLst>
            </p:cNvPr>
            <p:cNvSpPr/>
            <p:nvPr/>
          </p:nvSpPr>
          <p:spPr>
            <a:xfrm>
              <a:off x="847554" y="4904979"/>
              <a:ext cx="400050" cy="400050"/>
            </a:xfrm>
            <a:custGeom>
              <a:avLst/>
              <a:gdLst>
                <a:gd name="connsiteX0" fmla="*/ 394430 w 400050"/>
                <a:gd name="connsiteY0" fmla="*/ 200787 h 400050"/>
                <a:gd name="connsiteX1" fmla="*/ 200787 w 400050"/>
                <a:gd name="connsiteY1" fmla="*/ 394430 h 400050"/>
                <a:gd name="connsiteX2" fmla="*/ 7144 w 400050"/>
                <a:gd name="connsiteY2" fmla="*/ 200787 h 400050"/>
                <a:gd name="connsiteX3" fmla="*/ 200787 w 400050"/>
                <a:gd name="connsiteY3" fmla="*/ 7144 h 400050"/>
                <a:gd name="connsiteX4" fmla="*/ 394430 w 400050"/>
                <a:gd name="connsiteY4" fmla="*/ 2007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430" y="200787"/>
                  </a:moveTo>
                  <a:cubicBezTo>
                    <a:pt x="394430" y="307733"/>
                    <a:pt x="307733" y="394430"/>
                    <a:pt x="200787" y="394430"/>
                  </a:cubicBezTo>
                  <a:cubicBezTo>
                    <a:pt x="93841" y="394430"/>
                    <a:pt x="7144" y="307733"/>
                    <a:pt x="7144" y="200787"/>
                  </a:cubicBezTo>
                  <a:cubicBezTo>
                    <a:pt x="7144" y="93841"/>
                    <a:pt x="93841" y="7144"/>
                    <a:pt x="200787" y="7144"/>
                  </a:cubicBezTo>
                  <a:cubicBezTo>
                    <a:pt x="307733" y="7144"/>
                    <a:pt x="394430" y="93841"/>
                    <a:pt x="394430" y="20078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94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8C2F56-C89C-4B10-BFE5-0E433076FECF}"/>
              </a:ext>
            </a:extLst>
          </p:cNvPr>
          <p:cNvSpPr/>
          <p:nvPr/>
        </p:nvSpPr>
        <p:spPr>
          <a:xfrm>
            <a:off x="1146429" y="4262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56C476-C8D0-4F9B-9575-751AC8F7A584}"/>
              </a:ext>
            </a:extLst>
          </p:cNvPr>
          <p:cNvSpPr/>
          <p:nvPr/>
        </p:nvSpPr>
        <p:spPr>
          <a:xfrm>
            <a:off x="2549747" y="12608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2F24F1-B178-4C33-8F2F-9B25AE423109}"/>
              </a:ext>
            </a:extLst>
          </p:cNvPr>
          <p:cNvSpPr/>
          <p:nvPr/>
        </p:nvSpPr>
        <p:spPr>
          <a:xfrm>
            <a:off x="11479149" y="219436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49739A3-4F14-40B4-8F53-3ACDC4E588F4}"/>
              </a:ext>
            </a:extLst>
          </p:cNvPr>
          <p:cNvSpPr/>
          <p:nvPr/>
        </p:nvSpPr>
        <p:spPr>
          <a:xfrm>
            <a:off x="9749981" y="6765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11CC7D-257E-4FCE-9C0C-A91EC03BC4F3}"/>
              </a:ext>
            </a:extLst>
          </p:cNvPr>
          <p:cNvGrpSpPr/>
          <p:nvPr/>
        </p:nvGrpSpPr>
        <p:grpSpPr>
          <a:xfrm>
            <a:off x="2016190" y="1085596"/>
            <a:ext cx="2341498" cy="3569113"/>
            <a:chOff x="2016190" y="2069401"/>
            <a:chExt cx="2341498" cy="35691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2847D6-8C46-46A8-83F8-287600F83A8F}"/>
                </a:ext>
              </a:extLst>
            </p:cNvPr>
            <p:cNvGrpSpPr/>
            <p:nvPr/>
          </p:nvGrpSpPr>
          <p:grpSpPr>
            <a:xfrm>
              <a:off x="2043113" y="2069401"/>
              <a:ext cx="2314575" cy="3569113"/>
              <a:chOff x="2043113" y="2069401"/>
              <a:chExt cx="2314575" cy="356911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B8A9BA-7361-40BC-9386-981AB2ACDB61}"/>
                  </a:ext>
                </a:extLst>
              </p:cNvPr>
              <p:cNvSpPr/>
              <p:nvPr/>
            </p:nvSpPr>
            <p:spPr>
              <a:xfrm>
                <a:off x="204311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6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6" y="3521774"/>
                    </a:cubicBezTo>
                    <a:cubicBezTo>
                      <a:pt x="56007" y="3512439"/>
                      <a:pt x="46292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3795881-19D9-4C2B-89C2-B3816A10CACC}"/>
                  </a:ext>
                </a:extLst>
              </p:cNvPr>
              <p:cNvGrpSpPr/>
              <p:nvPr/>
            </p:nvGrpSpPr>
            <p:grpSpPr>
              <a:xfrm>
                <a:off x="2043113" y="4100607"/>
                <a:ext cx="2314575" cy="1537907"/>
                <a:chOff x="2043113" y="4100607"/>
                <a:chExt cx="2314575" cy="1537907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E8DCDB1-457C-4B4B-9F42-D0D948DA1665}"/>
                    </a:ext>
                  </a:extLst>
                </p:cNvPr>
                <p:cNvSpPr/>
                <p:nvPr/>
              </p:nvSpPr>
              <p:spPr>
                <a:xfrm>
                  <a:off x="204311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6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2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8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8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00B747-ED3E-4A79-AAF9-29C07B1AE9AA}"/>
                    </a:ext>
                  </a:extLst>
                </p:cNvPr>
                <p:cNvSpPr/>
                <p:nvPr/>
              </p:nvSpPr>
              <p:spPr>
                <a:xfrm>
                  <a:off x="204311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2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4" y="514568"/>
                        <a:pt x="669226" y="503805"/>
                        <a:pt x="704659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9" y="266442"/>
                      </a:cubicBezTo>
                      <a:cubicBezTo>
                        <a:pt x="1704785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4" y="337213"/>
                        <a:pt x="1963103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1AE3C31-934B-4580-84D8-2EDB1113AC93}"/>
                    </a:ext>
                  </a:extLst>
                </p:cNvPr>
                <p:cNvSpPr/>
                <p:nvPr/>
              </p:nvSpPr>
              <p:spPr>
                <a:xfrm>
                  <a:off x="2102834" y="4100607"/>
                  <a:ext cx="2247900" cy="1533525"/>
                </a:xfrm>
                <a:custGeom>
                  <a:avLst/>
                  <a:gdLst>
                    <a:gd name="connsiteX0" fmla="*/ 2250281 w 2247900"/>
                    <a:gd name="connsiteY0" fmla="*/ 823246 h 1533525"/>
                    <a:gd name="connsiteX1" fmla="*/ 2250281 w 2247900"/>
                    <a:gd name="connsiteY1" fmla="*/ 1360646 h 1533525"/>
                    <a:gd name="connsiteX2" fmla="*/ 2243804 w 2247900"/>
                    <a:gd name="connsiteY2" fmla="*/ 1407319 h 1533525"/>
                    <a:gd name="connsiteX3" fmla="*/ 2079117 w 2247900"/>
                    <a:gd name="connsiteY3" fmla="*/ 1531906 h 1533525"/>
                    <a:gd name="connsiteX4" fmla="*/ 118586 w 2247900"/>
                    <a:gd name="connsiteY4" fmla="*/ 1531906 h 1533525"/>
                    <a:gd name="connsiteX5" fmla="*/ 7144 w 2247900"/>
                    <a:gd name="connsiteY5" fmla="*/ 1490567 h 1533525"/>
                    <a:gd name="connsiteX6" fmla="*/ 61341 w 2247900"/>
                    <a:gd name="connsiteY6" fmla="*/ 1385030 h 1533525"/>
                    <a:gd name="connsiteX7" fmla="*/ 328136 w 2247900"/>
                    <a:gd name="connsiteY7" fmla="*/ 1234631 h 1533525"/>
                    <a:gd name="connsiteX8" fmla="*/ 428720 w 2247900"/>
                    <a:gd name="connsiteY8" fmla="*/ 1266444 h 1533525"/>
                    <a:gd name="connsiteX9" fmla="*/ 638461 w 2247900"/>
                    <a:gd name="connsiteY9" fmla="*/ 1085850 h 1533525"/>
                    <a:gd name="connsiteX10" fmla="*/ 698278 w 2247900"/>
                    <a:gd name="connsiteY10" fmla="*/ 755047 h 1533525"/>
                    <a:gd name="connsiteX11" fmla="*/ 697516 w 2247900"/>
                    <a:gd name="connsiteY11" fmla="*/ 721614 h 1533525"/>
                    <a:gd name="connsiteX12" fmla="*/ 697992 w 2247900"/>
                    <a:gd name="connsiteY12" fmla="*/ 508349 h 1533525"/>
                    <a:gd name="connsiteX13" fmla="*/ 705517 w 2247900"/>
                    <a:gd name="connsiteY13" fmla="*/ 479584 h 1533525"/>
                    <a:gd name="connsiteX14" fmla="*/ 890683 w 2247900"/>
                    <a:gd name="connsiteY14" fmla="*/ 364617 h 1533525"/>
                    <a:gd name="connsiteX15" fmla="*/ 935355 w 2247900"/>
                    <a:gd name="connsiteY15" fmla="*/ 383191 h 1533525"/>
                    <a:gd name="connsiteX16" fmla="*/ 1061847 w 2247900"/>
                    <a:gd name="connsiteY16" fmla="*/ 280606 h 1533525"/>
                    <a:gd name="connsiteX17" fmla="*/ 1131475 w 2247900"/>
                    <a:gd name="connsiteY17" fmla="*/ 117729 h 1533525"/>
                    <a:gd name="connsiteX18" fmla="*/ 1407414 w 2247900"/>
                    <a:gd name="connsiteY18" fmla="*/ 118491 h 1533525"/>
                    <a:gd name="connsiteX19" fmla="*/ 1623822 w 2247900"/>
                    <a:gd name="connsiteY19" fmla="*/ 7144 h 1533525"/>
                    <a:gd name="connsiteX20" fmla="*/ 1694498 w 2247900"/>
                    <a:gd name="connsiteY20" fmla="*/ 210693 h 1533525"/>
                    <a:gd name="connsiteX21" fmla="*/ 1728026 w 2247900"/>
                    <a:gd name="connsiteY21" fmla="*/ 427958 h 1533525"/>
                    <a:gd name="connsiteX22" fmla="*/ 1751076 w 2247900"/>
                    <a:gd name="connsiteY22" fmla="*/ 458533 h 1533525"/>
                    <a:gd name="connsiteX23" fmla="*/ 1913573 w 2247900"/>
                    <a:gd name="connsiteY23" fmla="*/ 480441 h 1533525"/>
                    <a:gd name="connsiteX24" fmla="*/ 1905857 w 2247900"/>
                    <a:gd name="connsiteY24" fmla="*/ 545497 h 1533525"/>
                    <a:gd name="connsiteX25" fmla="*/ 2136362 w 2247900"/>
                    <a:gd name="connsiteY25" fmla="*/ 814578 h 1533525"/>
                    <a:gd name="connsiteX26" fmla="*/ 2144649 w 2247900"/>
                    <a:gd name="connsiteY26" fmla="*/ 815721 h 1533525"/>
                    <a:gd name="connsiteX27" fmla="*/ 2250281 w 2247900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47900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2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09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3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3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8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6" y="363283"/>
                        <a:pt x="1728026" y="427958"/>
                      </a:cubicBezTo>
                      <a:cubicBezTo>
                        <a:pt x="1734121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7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A73351E-D00B-473F-B493-EA8526054CB2}"/>
                </a:ext>
              </a:extLst>
            </p:cNvPr>
            <p:cNvSpPr/>
            <p:nvPr/>
          </p:nvSpPr>
          <p:spPr>
            <a:xfrm>
              <a:off x="2043017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A9F07A5-14E8-4630-8C42-9DB6AA3BE798}"/>
                </a:ext>
              </a:extLst>
            </p:cNvPr>
            <p:cNvSpPr/>
            <p:nvPr/>
          </p:nvSpPr>
          <p:spPr>
            <a:xfrm>
              <a:off x="2497455" y="4983670"/>
              <a:ext cx="1362075" cy="371475"/>
            </a:xfrm>
            <a:custGeom>
              <a:avLst/>
              <a:gdLst>
                <a:gd name="connsiteX0" fmla="*/ 1179767 w 1362075"/>
                <a:gd name="connsiteY0" fmla="*/ 371189 h 371475"/>
                <a:gd name="connsiteX1" fmla="*/ 189167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7 w 1362075"/>
                <a:gd name="connsiteY4" fmla="*/ 7144 h 371475"/>
                <a:gd name="connsiteX5" fmla="*/ 1179767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7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7" y="371189"/>
                  </a:moveTo>
                  <a:lnTo>
                    <a:pt x="189167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7" y="7144"/>
                  </a:cubicBezTo>
                  <a:lnTo>
                    <a:pt x="1179767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1" y="371189"/>
                    <a:pt x="1179767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3D8AFF-15B4-4E51-BFF8-9380C8E9C0A3}"/>
                </a:ext>
              </a:extLst>
            </p:cNvPr>
            <p:cNvSpPr/>
            <p:nvPr/>
          </p:nvSpPr>
          <p:spPr>
            <a:xfrm>
              <a:off x="2851690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3B475A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056B25-1D56-461C-81F9-9C54D6A943F0}"/>
                </a:ext>
              </a:extLst>
            </p:cNvPr>
            <p:cNvSpPr txBox="1"/>
            <p:nvPr/>
          </p:nvSpPr>
          <p:spPr>
            <a:xfrm>
              <a:off x="2352358" y="2124003"/>
              <a:ext cx="16514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Comodidad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F6295A9-E1F7-4935-8869-B6FC773ABC70}"/>
                </a:ext>
              </a:extLst>
            </p:cNvPr>
            <p:cNvSpPr txBox="1"/>
            <p:nvPr/>
          </p:nvSpPr>
          <p:spPr>
            <a:xfrm>
              <a:off x="2942090" y="2906017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42%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607FE9-F91A-478A-BD04-72A0BB0BCFFB}"/>
                </a:ext>
              </a:extLst>
            </p:cNvPr>
            <p:cNvSpPr txBox="1"/>
            <p:nvPr/>
          </p:nvSpPr>
          <p:spPr>
            <a:xfrm>
              <a:off x="2903616" y="5007260"/>
              <a:ext cx="646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164%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2A94237-24AF-4D25-9091-A69D62CF5AD9}"/>
                </a:ext>
              </a:extLst>
            </p:cNvPr>
            <p:cNvSpPr/>
            <p:nvPr/>
          </p:nvSpPr>
          <p:spPr>
            <a:xfrm>
              <a:off x="2016190" y="3407432"/>
              <a:ext cx="23182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Comida y bebida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Embarque en linea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Comodidad del asiento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Entretenimiento en vuelo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Limpieza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42B111-0044-4F72-BA39-642F6CF8690F}"/>
              </a:ext>
            </a:extLst>
          </p:cNvPr>
          <p:cNvGrpSpPr/>
          <p:nvPr/>
        </p:nvGrpSpPr>
        <p:grpSpPr>
          <a:xfrm>
            <a:off x="4973384" y="1085596"/>
            <a:ext cx="2319813" cy="3569113"/>
            <a:chOff x="4973384" y="2069401"/>
            <a:chExt cx="2319813" cy="35691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19A1D2D-B34B-4187-A758-2E7B10D3AAEA}"/>
                </a:ext>
              </a:extLst>
            </p:cNvPr>
            <p:cNvGrpSpPr/>
            <p:nvPr/>
          </p:nvGrpSpPr>
          <p:grpSpPr>
            <a:xfrm>
              <a:off x="4976051" y="2069401"/>
              <a:ext cx="2317146" cy="3569113"/>
              <a:chOff x="4976051" y="2069401"/>
              <a:chExt cx="2317146" cy="356911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242A35-C980-4D89-9B27-6E478DC6335A}"/>
                  </a:ext>
                </a:extLst>
              </p:cNvPr>
              <p:cNvSpPr/>
              <p:nvPr/>
            </p:nvSpPr>
            <p:spPr>
              <a:xfrm>
                <a:off x="4976051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8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8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8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8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03400A5-BCFD-46BE-B4AD-ED1DF176A8E8}"/>
                  </a:ext>
                </a:extLst>
              </p:cNvPr>
              <p:cNvGrpSpPr/>
              <p:nvPr/>
            </p:nvGrpSpPr>
            <p:grpSpPr>
              <a:xfrm>
                <a:off x="4976051" y="4100607"/>
                <a:ext cx="2317146" cy="1537907"/>
                <a:chOff x="4976051" y="4100607"/>
                <a:chExt cx="2317146" cy="1537907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591C6C-1C01-4E46-A5E8-078797202908}"/>
                    </a:ext>
                  </a:extLst>
                </p:cNvPr>
                <p:cNvSpPr/>
                <p:nvPr/>
              </p:nvSpPr>
              <p:spPr>
                <a:xfrm>
                  <a:off x="4976051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8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4 w 2314575"/>
                    <a:gd name="connsiteY17" fmla="*/ 420719 h 1428750"/>
                    <a:gd name="connsiteX18" fmla="*/ 1732311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7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8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1" y="724090"/>
                        <a:pt x="587312" y="715708"/>
                      </a:cubicBezTo>
                      <a:cubicBezTo>
                        <a:pt x="703135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4" y="420719"/>
                      </a:cubicBezTo>
                      <a:cubicBezTo>
                        <a:pt x="1720501" y="415385"/>
                        <a:pt x="1726406" y="409956"/>
                        <a:pt x="1732311" y="404527"/>
                      </a:cubicBezTo>
                      <a:cubicBezTo>
                        <a:pt x="1781746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7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4E9546F-D4B1-4ABB-A454-C05FD93F1A12}"/>
                    </a:ext>
                  </a:extLst>
                </p:cNvPr>
                <p:cNvSpPr/>
                <p:nvPr/>
              </p:nvSpPr>
              <p:spPr>
                <a:xfrm>
                  <a:off x="4976051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8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1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60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8 w 2314575"/>
                    <a:gd name="connsiteY25" fmla="*/ 266442 h 1295400"/>
                    <a:gd name="connsiteX26" fmla="*/ 1714404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2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8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0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1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6" y="503805"/>
                        <a:pt x="704660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8" y="266442"/>
                      </a:cubicBezTo>
                      <a:cubicBezTo>
                        <a:pt x="1704785" y="273967"/>
                        <a:pt x="1709356" y="281397"/>
                        <a:pt x="1714404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3" y="337213"/>
                        <a:pt x="1963103" y="249012"/>
                        <a:pt x="2016442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6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DEBDFC-0288-4DA9-9313-8C140E254D35}"/>
                    </a:ext>
                  </a:extLst>
                </p:cNvPr>
                <p:cNvSpPr/>
                <p:nvPr/>
              </p:nvSpPr>
              <p:spPr>
                <a:xfrm>
                  <a:off x="5035772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4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0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5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2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2" y="1179195"/>
                        <a:pt x="638460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2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3" y="489109"/>
                        <a:pt x="705517" y="479584"/>
                      </a:cubicBezTo>
                      <a:cubicBezTo>
                        <a:pt x="730948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7" y="397573"/>
                        <a:pt x="1043273" y="337566"/>
                        <a:pt x="1061847" y="280606"/>
                      </a:cubicBezTo>
                      <a:cubicBezTo>
                        <a:pt x="1080325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5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4" y="522351"/>
                        <a:pt x="1913573" y="480441"/>
                      </a:cubicBezTo>
                      <a:cubicBezTo>
                        <a:pt x="1907857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55FA49-5D78-48D7-9BC2-C8FAC8C58945}"/>
                </a:ext>
              </a:extLst>
            </p:cNvPr>
            <p:cNvSpPr/>
            <p:nvPr/>
          </p:nvSpPr>
          <p:spPr>
            <a:xfrm>
              <a:off x="4975955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C9D65B-FA8D-4594-8307-1A3FA7DD12E5}"/>
                </a:ext>
              </a:extLst>
            </p:cNvPr>
            <p:cNvSpPr/>
            <p:nvPr/>
          </p:nvSpPr>
          <p:spPr>
            <a:xfrm>
              <a:off x="5430393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90 w 1362075"/>
                <a:gd name="connsiteY6" fmla="*/ 189166 h 371475"/>
                <a:gd name="connsiteX7" fmla="*/ 1361790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6" y="7144"/>
                    <a:pt x="1361790" y="88678"/>
                    <a:pt x="1361790" y="189166"/>
                  </a:cubicBezTo>
                  <a:lnTo>
                    <a:pt x="1361790" y="189166"/>
                  </a:lnTo>
                  <a:cubicBezTo>
                    <a:pt x="1361790" y="289655"/>
                    <a:pt x="1280256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8FF4BB-D0DE-4454-A248-034ABBC1FFFC}"/>
                </a:ext>
              </a:extLst>
            </p:cNvPr>
            <p:cNvSpPr/>
            <p:nvPr/>
          </p:nvSpPr>
          <p:spPr>
            <a:xfrm>
              <a:off x="5784533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FFBB24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85AC1-0FDA-420A-A525-690256212933}"/>
                </a:ext>
              </a:extLst>
            </p:cNvPr>
            <p:cNvSpPr txBox="1"/>
            <p:nvPr/>
          </p:nvSpPr>
          <p:spPr>
            <a:xfrm>
              <a:off x="5538381" y="2124003"/>
              <a:ext cx="118763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+mj-lt"/>
                </a:rPr>
                <a:t>Servicio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ECE1DB-6837-4F1E-9F48-5A5DD265DE04}"/>
                </a:ext>
              </a:extLst>
            </p:cNvPr>
            <p:cNvSpPr txBox="1"/>
            <p:nvPr/>
          </p:nvSpPr>
          <p:spPr>
            <a:xfrm>
              <a:off x="5847500" y="2906017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39%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D11491-64ED-4742-A575-51B650D8E9A0}"/>
                </a:ext>
              </a:extLst>
            </p:cNvPr>
            <p:cNvSpPr txBox="1"/>
            <p:nvPr/>
          </p:nvSpPr>
          <p:spPr>
            <a:xfrm>
              <a:off x="5809027" y="5007260"/>
              <a:ext cx="646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</a:rPr>
                <a:t>145%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6CA66B-DB39-4257-9FA4-521CD4006EF7}"/>
                </a:ext>
              </a:extLst>
            </p:cNvPr>
            <p:cNvSpPr/>
            <p:nvPr/>
          </p:nvSpPr>
          <p:spPr>
            <a:xfrm>
              <a:off x="4973384" y="3433433"/>
              <a:ext cx="23182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Servicio en vuelo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Espacio para piernas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Manipulación del equipaje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Servicio de checkin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D8B976-2E61-419D-8209-54C5F7A1EB1A}"/>
              </a:ext>
            </a:extLst>
          </p:cNvPr>
          <p:cNvGrpSpPr/>
          <p:nvPr/>
        </p:nvGrpSpPr>
        <p:grpSpPr>
          <a:xfrm>
            <a:off x="7908798" y="1085596"/>
            <a:ext cx="2323906" cy="3569113"/>
            <a:chOff x="7908798" y="2069401"/>
            <a:chExt cx="2323906" cy="356911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8A737B5-F891-4B55-BBB7-329675963DFC}"/>
                </a:ext>
              </a:extLst>
            </p:cNvPr>
            <p:cNvGrpSpPr/>
            <p:nvPr/>
          </p:nvGrpSpPr>
          <p:grpSpPr>
            <a:xfrm>
              <a:off x="7908893" y="2069401"/>
              <a:ext cx="2317147" cy="3569113"/>
              <a:chOff x="7908893" y="2069401"/>
              <a:chExt cx="2317147" cy="3569113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C7D04E-3FA9-43D6-B70A-5740DE1CF8C7}"/>
                  </a:ext>
                </a:extLst>
              </p:cNvPr>
              <p:cNvSpPr/>
              <p:nvPr/>
            </p:nvSpPr>
            <p:spPr>
              <a:xfrm>
                <a:off x="790889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2CABC6-DE46-4558-9751-CD9292B694E7}"/>
                  </a:ext>
                </a:extLst>
              </p:cNvPr>
              <p:cNvGrpSpPr/>
              <p:nvPr/>
            </p:nvGrpSpPr>
            <p:grpSpPr>
              <a:xfrm>
                <a:off x="7908893" y="4100607"/>
                <a:ext cx="2317147" cy="1537907"/>
                <a:chOff x="7908893" y="4100607"/>
                <a:chExt cx="2317147" cy="1537907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FFDE748-7C6F-4F43-A37D-D3E62C293132}"/>
                    </a:ext>
                  </a:extLst>
                </p:cNvPr>
                <p:cNvSpPr/>
                <p:nvPr/>
              </p:nvSpPr>
              <p:spPr>
                <a:xfrm>
                  <a:off x="790889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1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1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19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0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5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1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1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69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5" y="113538"/>
                        <a:pt x="2269808" y="63722"/>
                      </a:cubicBezTo>
                      <a:cubicBezTo>
                        <a:pt x="2283238" y="44863"/>
                        <a:pt x="2296572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5BE996C-25F7-4117-8626-E159506D46BA}"/>
                    </a:ext>
                  </a:extLst>
                </p:cNvPr>
                <p:cNvSpPr/>
                <p:nvPr/>
              </p:nvSpPr>
              <p:spPr>
                <a:xfrm>
                  <a:off x="790889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4 w 2314575"/>
                    <a:gd name="connsiteY21" fmla="*/ 273776 h 1295400"/>
                    <a:gd name="connsiteX22" fmla="*/ 1382553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4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6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7" y="503805"/>
                        <a:pt x="704659" y="471039"/>
                      </a:cubicBezTo>
                      <a:cubicBezTo>
                        <a:pt x="740187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5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4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4" y="273776"/>
                      </a:cubicBezTo>
                      <a:cubicBezTo>
                        <a:pt x="1337310" y="239868"/>
                        <a:pt x="1364361" y="186147"/>
                        <a:pt x="1382553" y="132045"/>
                      </a:cubicBezTo>
                      <a:cubicBezTo>
                        <a:pt x="1395793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7" y="22031"/>
                        <a:pt x="1616964" y="78800"/>
                      </a:cubicBezTo>
                      <a:cubicBezTo>
                        <a:pt x="1655540" y="135569"/>
                        <a:pt x="1668303" y="205959"/>
                        <a:pt x="1700689" y="266442"/>
                      </a:cubicBezTo>
                      <a:cubicBezTo>
                        <a:pt x="1704784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7" y="377599"/>
                        <a:pt x="1865852" y="359121"/>
                      </a:cubicBezTo>
                      <a:cubicBezTo>
                        <a:pt x="1933004" y="337213"/>
                        <a:pt x="1963102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4" y="438940"/>
                      </a:cubicBezTo>
                      <a:cubicBezTo>
                        <a:pt x="2228565" y="486565"/>
                        <a:pt x="2254377" y="527427"/>
                        <a:pt x="2301145" y="537810"/>
                      </a:cubicBezTo>
                      <a:cubicBezTo>
                        <a:pt x="2304097" y="538476"/>
                        <a:pt x="2307051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6AB7F2E-B7E8-4077-8AAC-3AB53AA11D62}"/>
                    </a:ext>
                  </a:extLst>
                </p:cNvPr>
                <p:cNvSpPr/>
                <p:nvPr/>
              </p:nvSpPr>
              <p:spPr>
                <a:xfrm>
                  <a:off x="7968615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5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1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6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3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5" y="1407319"/>
                      </a:cubicBezTo>
                      <a:cubicBezTo>
                        <a:pt x="2223517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3" y="1418749"/>
                        <a:pt x="61341" y="1385030"/>
                      </a:cubicBezTo>
                      <a:cubicBezTo>
                        <a:pt x="118110" y="1291590"/>
                        <a:pt x="221838" y="1209008"/>
                        <a:pt x="328136" y="1234631"/>
                      </a:cubicBezTo>
                      <a:cubicBezTo>
                        <a:pt x="362427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4" y="336042"/>
                        <a:pt x="890683" y="364617"/>
                      </a:cubicBezTo>
                      <a:cubicBezTo>
                        <a:pt x="905828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4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6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3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8D4F07-AF99-4084-92A8-3FBE3284190B}"/>
                </a:ext>
              </a:extLst>
            </p:cNvPr>
            <p:cNvSpPr/>
            <p:nvPr/>
          </p:nvSpPr>
          <p:spPr>
            <a:xfrm>
              <a:off x="7908798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3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B27C02-F067-4053-9810-B6E8E88110B3}"/>
                </a:ext>
              </a:extLst>
            </p:cNvPr>
            <p:cNvSpPr/>
            <p:nvPr/>
          </p:nvSpPr>
          <p:spPr>
            <a:xfrm>
              <a:off x="8363236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0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E7EB9F-B5EE-4CB1-BFE9-62AD5151F8B1}"/>
                </a:ext>
              </a:extLst>
            </p:cNvPr>
            <p:cNvSpPr/>
            <p:nvPr/>
          </p:nvSpPr>
          <p:spPr>
            <a:xfrm>
              <a:off x="8717471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3 w 695325"/>
                <a:gd name="connsiteY1" fmla="*/ 692944 h 695325"/>
                <a:gd name="connsiteX2" fmla="*/ 7143 w 695325"/>
                <a:gd name="connsiteY2" fmla="*/ 350044 h 695325"/>
                <a:gd name="connsiteX3" fmla="*/ 350043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3" y="692944"/>
                  </a:cubicBezTo>
                  <a:cubicBezTo>
                    <a:pt x="160665" y="692944"/>
                    <a:pt x="7143" y="539422"/>
                    <a:pt x="7143" y="350044"/>
                  </a:cubicBezTo>
                  <a:cubicBezTo>
                    <a:pt x="7143" y="160665"/>
                    <a:pt x="160665" y="7144"/>
                    <a:pt x="350043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467BE2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D2BCB-03A5-4A25-99CF-1084FFFD5A8E}"/>
                </a:ext>
              </a:extLst>
            </p:cNvPr>
            <p:cNvSpPr txBox="1"/>
            <p:nvPr/>
          </p:nvSpPr>
          <p:spPr>
            <a:xfrm>
              <a:off x="8120421" y="2124003"/>
              <a:ext cx="1889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+mj-lt"/>
                </a:rPr>
                <a:t>Conveniencia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864EF3-8C22-4A78-9ADE-93B3CCA48BD7}"/>
                </a:ext>
              </a:extLst>
            </p:cNvPr>
            <p:cNvSpPr txBox="1"/>
            <p:nvPr/>
          </p:nvSpPr>
          <p:spPr>
            <a:xfrm>
              <a:off x="8780438" y="2906017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18%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D983C5-EC74-4512-A969-ED7F28F817F4}"/>
                </a:ext>
              </a:extLst>
            </p:cNvPr>
            <p:cNvSpPr txBox="1"/>
            <p:nvPr/>
          </p:nvSpPr>
          <p:spPr>
            <a:xfrm>
              <a:off x="8794063" y="500726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15%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966E13A-B155-4310-AA0E-48FE93532AFD}"/>
                </a:ext>
              </a:extLst>
            </p:cNvPr>
            <p:cNvSpPr/>
            <p:nvPr/>
          </p:nvSpPr>
          <p:spPr>
            <a:xfrm>
              <a:off x="7914456" y="3433549"/>
              <a:ext cx="23182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Servicio de WiFi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Conveniencia de Salida/Llegada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Facilidad de reserva en linea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Localización de la Puerta de embarque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A254594-0B47-460E-BBF8-E308B4ABFA51}"/>
              </a:ext>
            </a:extLst>
          </p:cNvPr>
          <p:cNvSpPr txBox="1"/>
          <p:nvPr/>
        </p:nvSpPr>
        <p:spPr>
          <a:xfrm>
            <a:off x="2996546" y="69933"/>
            <a:ext cx="6440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Análisis de Factores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08A6D024-96BC-6DC4-D33D-363534A70DEA}"/>
              </a:ext>
            </a:extLst>
          </p:cNvPr>
          <p:cNvSpPr/>
          <p:nvPr/>
        </p:nvSpPr>
        <p:spPr>
          <a:xfrm rot="10800000">
            <a:off x="3524293" y="4049831"/>
            <a:ext cx="129473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1B69F857-87B7-8616-6ADD-BCCDF58955BA}"/>
              </a:ext>
            </a:extLst>
          </p:cNvPr>
          <p:cNvSpPr/>
          <p:nvPr/>
        </p:nvSpPr>
        <p:spPr>
          <a:xfrm rot="10800000">
            <a:off x="6429704" y="4058421"/>
            <a:ext cx="129473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5A3C7C00-4A12-4BD4-9389-4971BAC949D1}"/>
              </a:ext>
            </a:extLst>
          </p:cNvPr>
          <p:cNvSpPr/>
          <p:nvPr/>
        </p:nvSpPr>
        <p:spPr>
          <a:xfrm rot="10800000">
            <a:off x="9325621" y="4054156"/>
            <a:ext cx="129473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60D8B91-0912-9A10-4568-B49F57F82B5B}"/>
              </a:ext>
            </a:extLst>
          </p:cNvPr>
          <p:cNvGrpSpPr/>
          <p:nvPr/>
        </p:nvGrpSpPr>
        <p:grpSpPr>
          <a:xfrm>
            <a:off x="847554" y="4825731"/>
            <a:ext cx="10195124" cy="561573"/>
            <a:chOff x="847554" y="4825731"/>
            <a:chExt cx="10195124" cy="561573"/>
          </a:xfrm>
        </p:grpSpPr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7AD6794D-4993-B957-C581-4DB35017C4C7}"/>
                </a:ext>
              </a:extLst>
            </p:cNvPr>
            <p:cNvSpPr/>
            <p:nvPr/>
          </p:nvSpPr>
          <p:spPr>
            <a:xfrm>
              <a:off x="1034053" y="4825731"/>
              <a:ext cx="310891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79EC3B69-398F-2860-2F6D-0D69882188D3}"/>
                </a:ext>
              </a:extLst>
            </p:cNvPr>
            <p:cNvSpPr txBox="1"/>
            <p:nvPr/>
          </p:nvSpPr>
          <p:spPr>
            <a:xfrm>
              <a:off x="1267890" y="4883611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A25E5004-7640-1D59-0FD7-392FF953A043}"/>
                </a:ext>
              </a:extLst>
            </p:cNvPr>
            <p:cNvSpPr/>
            <p:nvPr/>
          </p:nvSpPr>
          <p:spPr>
            <a:xfrm>
              <a:off x="1483934" y="4834854"/>
              <a:ext cx="5098682" cy="552450"/>
            </a:xfrm>
            <a:custGeom>
              <a:avLst/>
              <a:gdLst>
                <a:gd name="connsiteX0" fmla="*/ 2097310 w 2105025"/>
                <a:gd name="connsiteY0" fmla="*/ 545782 h 552450"/>
                <a:gd name="connsiteX1" fmla="*/ 98012 w 2105025"/>
                <a:gd name="connsiteY1" fmla="*/ 545782 h 552450"/>
                <a:gd name="connsiteX2" fmla="*/ 14288 w 2105025"/>
                <a:gd name="connsiteY2" fmla="*/ 454438 h 552450"/>
                <a:gd name="connsiteX3" fmla="*/ 14288 w 2105025"/>
                <a:gd name="connsiteY3" fmla="*/ 454438 h 552450"/>
                <a:gd name="connsiteX4" fmla="*/ 14288 w 2105025"/>
                <a:gd name="connsiteY4" fmla="*/ 105632 h 552450"/>
                <a:gd name="connsiteX5" fmla="*/ 14288 w 2105025"/>
                <a:gd name="connsiteY5" fmla="*/ 105632 h 552450"/>
                <a:gd name="connsiteX6" fmla="*/ 98012 w 2105025"/>
                <a:gd name="connsiteY6" fmla="*/ 14288 h 552450"/>
                <a:gd name="connsiteX7" fmla="*/ 2097310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2097310" y="545782"/>
                  </a:moveTo>
                  <a:lnTo>
                    <a:pt x="98012" y="545782"/>
                  </a:lnTo>
                  <a:cubicBezTo>
                    <a:pt x="51816" y="545782"/>
                    <a:pt x="14288" y="504920"/>
                    <a:pt x="14288" y="454438"/>
                  </a:cubicBezTo>
                  <a:lnTo>
                    <a:pt x="14288" y="454438"/>
                  </a:lnTo>
                  <a:lnTo>
                    <a:pt x="14288" y="105632"/>
                  </a:lnTo>
                  <a:lnTo>
                    <a:pt x="14288" y="105632"/>
                  </a:lnTo>
                  <a:cubicBezTo>
                    <a:pt x="14288" y="55245"/>
                    <a:pt x="51721" y="14288"/>
                    <a:pt x="98012" y="14288"/>
                  </a:cubicBezTo>
                  <a:lnTo>
                    <a:pt x="2097310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5C935E98-3351-DDBB-C292-EFDAD782B467}"/>
                </a:ext>
              </a:extLst>
            </p:cNvPr>
            <p:cNvSpPr txBox="1"/>
            <p:nvPr/>
          </p:nvSpPr>
          <p:spPr>
            <a:xfrm>
              <a:off x="1531443" y="4904979"/>
              <a:ext cx="9511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Aumento 1ud.  En la valoración de la comodidad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600" b="1" dirty="0">
                  <a:solidFill>
                    <a:schemeClr val="accent1"/>
                  </a:solidFill>
                  <a:sym typeface="Wingdings" panose="05000000000000000000" pitchFamily="2" charset="2"/>
                </a:rPr>
                <a:t>164%  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la probabilidad de que el cliente esté satisfecho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185714F4-EB2E-2A91-C017-7A430809D440}"/>
                </a:ext>
              </a:extLst>
            </p:cNvPr>
            <p:cNvSpPr/>
            <p:nvPr/>
          </p:nvSpPr>
          <p:spPr>
            <a:xfrm>
              <a:off x="847554" y="4904979"/>
              <a:ext cx="400050" cy="400050"/>
            </a:xfrm>
            <a:custGeom>
              <a:avLst/>
              <a:gdLst>
                <a:gd name="connsiteX0" fmla="*/ 394430 w 400050"/>
                <a:gd name="connsiteY0" fmla="*/ 200787 h 400050"/>
                <a:gd name="connsiteX1" fmla="*/ 200787 w 400050"/>
                <a:gd name="connsiteY1" fmla="*/ 394430 h 400050"/>
                <a:gd name="connsiteX2" fmla="*/ 7144 w 400050"/>
                <a:gd name="connsiteY2" fmla="*/ 200787 h 400050"/>
                <a:gd name="connsiteX3" fmla="*/ 200787 w 400050"/>
                <a:gd name="connsiteY3" fmla="*/ 7144 h 400050"/>
                <a:gd name="connsiteX4" fmla="*/ 394430 w 400050"/>
                <a:gd name="connsiteY4" fmla="*/ 2007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430" y="200787"/>
                  </a:moveTo>
                  <a:cubicBezTo>
                    <a:pt x="394430" y="307733"/>
                    <a:pt x="307733" y="394430"/>
                    <a:pt x="200787" y="394430"/>
                  </a:cubicBezTo>
                  <a:cubicBezTo>
                    <a:pt x="93841" y="394430"/>
                    <a:pt x="7144" y="307733"/>
                    <a:pt x="7144" y="200787"/>
                  </a:cubicBezTo>
                  <a:cubicBezTo>
                    <a:pt x="7144" y="93841"/>
                    <a:pt x="93841" y="7144"/>
                    <a:pt x="200787" y="7144"/>
                  </a:cubicBezTo>
                  <a:cubicBezTo>
                    <a:pt x="307733" y="7144"/>
                    <a:pt x="394430" y="93841"/>
                    <a:pt x="394430" y="20078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lecha: hacia abajo 14">
              <a:extLst>
                <a:ext uri="{FF2B5EF4-FFF2-40B4-BE49-F238E27FC236}">
                  <a16:creationId xmlns:a16="http://schemas.microsoft.com/office/drawing/2014/main" id="{48E6BDAB-6AA1-C29A-DE61-A25BFD6FA829}"/>
                </a:ext>
              </a:extLst>
            </p:cNvPr>
            <p:cNvSpPr/>
            <p:nvPr/>
          </p:nvSpPr>
          <p:spPr>
            <a:xfrm rot="10800000">
              <a:off x="6329094" y="4927612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BDF2000-F67B-86A4-3CAB-701434E363EA}"/>
              </a:ext>
            </a:extLst>
          </p:cNvPr>
          <p:cNvGrpSpPr/>
          <p:nvPr/>
        </p:nvGrpSpPr>
        <p:grpSpPr>
          <a:xfrm>
            <a:off x="847554" y="5551113"/>
            <a:ext cx="10195124" cy="561573"/>
            <a:chOff x="847554" y="5551113"/>
            <a:chExt cx="10195124" cy="561573"/>
          </a:xfrm>
        </p:grpSpPr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AD1EB0E0-4452-BF93-DD54-00EB046F00F6}"/>
                </a:ext>
              </a:extLst>
            </p:cNvPr>
            <p:cNvSpPr/>
            <p:nvPr/>
          </p:nvSpPr>
          <p:spPr>
            <a:xfrm>
              <a:off x="1034053" y="5551113"/>
              <a:ext cx="310891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D318B97B-66DF-6170-0092-DB5F0041F877}"/>
                </a:ext>
              </a:extLst>
            </p:cNvPr>
            <p:cNvSpPr txBox="1"/>
            <p:nvPr/>
          </p:nvSpPr>
          <p:spPr>
            <a:xfrm>
              <a:off x="1267890" y="5608993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  <p:sp>
          <p:nvSpPr>
            <p:cNvPr id="18" name="Freeform: Shape 3">
              <a:extLst>
                <a:ext uri="{FF2B5EF4-FFF2-40B4-BE49-F238E27FC236}">
                  <a16:creationId xmlns:a16="http://schemas.microsoft.com/office/drawing/2014/main" id="{61C5A248-CBBF-CC2D-2CC7-B7118FB32F19}"/>
                </a:ext>
              </a:extLst>
            </p:cNvPr>
            <p:cNvSpPr/>
            <p:nvPr/>
          </p:nvSpPr>
          <p:spPr>
            <a:xfrm>
              <a:off x="1483934" y="5560236"/>
              <a:ext cx="5098682" cy="552450"/>
            </a:xfrm>
            <a:custGeom>
              <a:avLst/>
              <a:gdLst>
                <a:gd name="connsiteX0" fmla="*/ 2097310 w 2105025"/>
                <a:gd name="connsiteY0" fmla="*/ 545782 h 552450"/>
                <a:gd name="connsiteX1" fmla="*/ 98012 w 2105025"/>
                <a:gd name="connsiteY1" fmla="*/ 545782 h 552450"/>
                <a:gd name="connsiteX2" fmla="*/ 14288 w 2105025"/>
                <a:gd name="connsiteY2" fmla="*/ 454438 h 552450"/>
                <a:gd name="connsiteX3" fmla="*/ 14288 w 2105025"/>
                <a:gd name="connsiteY3" fmla="*/ 454438 h 552450"/>
                <a:gd name="connsiteX4" fmla="*/ 14288 w 2105025"/>
                <a:gd name="connsiteY4" fmla="*/ 105632 h 552450"/>
                <a:gd name="connsiteX5" fmla="*/ 14288 w 2105025"/>
                <a:gd name="connsiteY5" fmla="*/ 105632 h 552450"/>
                <a:gd name="connsiteX6" fmla="*/ 98012 w 2105025"/>
                <a:gd name="connsiteY6" fmla="*/ 14288 h 552450"/>
                <a:gd name="connsiteX7" fmla="*/ 2097310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2097310" y="545782"/>
                  </a:moveTo>
                  <a:lnTo>
                    <a:pt x="98012" y="545782"/>
                  </a:lnTo>
                  <a:cubicBezTo>
                    <a:pt x="51816" y="545782"/>
                    <a:pt x="14288" y="504920"/>
                    <a:pt x="14288" y="454438"/>
                  </a:cubicBezTo>
                  <a:lnTo>
                    <a:pt x="14288" y="454438"/>
                  </a:lnTo>
                  <a:lnTo>
                    <a:pt x="14288" y="105632"/>
                  </a:lnTo>
                  <a:lnTo>
                    <a:pt x="14288" y="105632"/>
                  </a:lnTo>
                  <a:cubicBezTo>
                    <a:pt x="14288" y="55245"/>
                    <a:pt x="51721" y="14288"/>
                    <a:pt x="98012" y="14288"/>
                  </a:cubicBezTo>
                  <a:lnTo>
                    <a:pt x="2097310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30">
              <a:extLst>
                <a:ext uri="{FF2B5EF4-FFF2-40B4-BE49-F238E27FC236}">
                  <a16:creationId xmlns:a16="http://schemas.microsoft.com/office/drawing/2014/main" id="{009B7B00-8677-B8AE-C1B4-38313260BDF7}"/>
                </a:ext>
              </a:extLst>
            </p:cNvPr>
            <p:cNvSpPr txBox="1"/>
            <p:nvPr/>
          </p:nvSpPr>
          <p:spPr>
            <a:xfrm>
              <a:off x="1531443" y="5630361"/>
              <a:ext cx="9511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Aumento 1ud.  En la valoración del servicio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600" b="1" dirty="0">
                  <a:solidFill>
                    <a:schemeClr val="accent1"/>
                  </a:solidFill>
                  <a:sym typeface="Wingdings" panose="05000000000000000000" pitchFamily="2" charset="2"/>
                </a:rPr>
                <a:t>145%  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la probabilidad de que el cliente esté satisfecho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22">
              <a:extLst>
                <a:ext uri="{FF2B5EF4-FFF2-40B4-BE49-F238E27FC236}">
                  <a16:creationId xmlns:a16="http://schemas.microsoft.com/office/drawing/2014/main" id="{DF2CA79A-A0E0-57CD-00D1-065898DF5748}"/>
                </a:ext>
              </a:extLst>
            </p:cNvPr>
            <p:cNvSpPr/>
            <p:nvPr/>
          </p:nvSpPr>
          <p:spPr>
            <a:xfrm>
              <a:off x="847554" y="5630361"/>
              <a:ext cx="400050" cy="400050"/>
            </a:xfrm>
            <a:custGeom>
              <a:avLst/>
              <a:gdLst>
                <a:gd name="connsiteX0" fmla="*/ 394430 w 400050"/>
                <a:gd name="connsiteY0" fmla="*/ 200787 h 400050"/>
                <a:gd name="connsiteX1" fmla="*/ 200787 w 400050"/>
                <a:gd name="connsiteY1" fmla="*/ 394430 h 400050"/>
                <a:gd name="connsiteX2" fmla="*/ 7144 w 400050"/>
                <a:gd name="connsiteY2" fmla="*/ 200787 h 400050"/>
                <a:gd name="connsiteX3" fmla="*/ 200787 w 400050"/>
                <a:gd name="connsiteY3" fmla="*/ 7144 h 400050"/>
                <a:gd name="connsiteX4" fmla="*/ 394430 w 400050"/>
                <a:gd name="connsiteY4" fmla="*/ 2007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430" y="200787"/>
                  </a:moveTo>
                  <a:cubicBezTo>
                    <a:pt x="394430" y="307733"/>
                    <a:pt x="307733" y="394430"/>
                    <a:pt x="200787" y="394430"/>
                  </a:cubicBezTo>
                  <a:cubicBezTo>
                    <a:pt x="93841" y="394430"/>
                    <a:pt x="7144" y="307733"/>
                    <a:pt x="7144" y="200787"/>
                  </a:cubicBezTo>
                  <a:cubicBezTo>
                    <a:pt x="7144" y="93841"/>
                    <a:pt x="93841" y="7144"/>
                    <a:pt x="200787" y="7144"/>
                  </a:cubicBezTo>
                  <a:cubicBezTo>
                    <a:pt x="307733" y="7144"/>
                    <a:pt x="394430" y="93841"/>
                    <a:pt x="394430" y="20078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lecha: hacia abajo 20">
              <a:extLst>
                <a:ext uri="{FF2B5EF4-FFF2-40B4-BE49-F238E27FC236}">
                  <a16:creationId xmlns:a16="http://schemas.microsoft.com/office/drawing/2014/main" id="{19239154-9DDC-1F8D-5D6B-A23ED98513BD}"/>
                </a:ext>
              </a:extLst>
            </p:cNvPr>
            <p:cNvSpPr/>
            <p:nvPr/>
          </p:nvSpPr>
          <p:spPr>
            <a:xfrm rot="10800000">
              <a:off x="5900216" y="5653379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ABC0391-0ECE-705A-10E1-424C77950DF1}"/>
              </a:ext>
            </a:extLst>
          </p:cNvPr>
          <p:cNvGrpSpPr/>
          <p:nvPr/>
        </p:nvGrpSpPr>
        <p:grpSpPr>
          <a:xfrm>
            <a:off x="847554" y="6224204"/>
            <a:ext cx="10195124" cy="561573"/>
            <a:chOff x="847554" y="6224204"/>
            <a:chExt cx="10195124" cy="561573"/>
          </a:xfrm>
        </p:grpSpPr>
        <p:sp>
          <p:nvSpPr>
            <p:cNvPr id="22" name="Freeform: Shape 6">
              <a:extLst>
                <a:ext uri="{FF2B5EF4-FFF2-40B4-BE49-F238E27FC236}">
                  <a16:creationId xmlns:a16="http://schemas.microsoft.com/office/drawing/2014/main" id="{AB2A16CC-4CF2-E0A2-E685-E6B3B610C624}"/>
                </a:ext>
              </a:extLst>
            </p:cNvPr>
            <p:cNvSpPr/>
            <p:nvPr/>
          </p:nvSpPr>
          <p:spPr>
            <a:xfrm>
              <a:off x="1034053" y="6224204"/>
              <a:ext cx="310891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29430625-6327-C82E-1C72-628EE5609159}"/>
                </a:ext>
              </a:extLst>
            </p:cNvPr>
            <p:cNvSpPr txBox="1"/>
            <p:nvPr/>
          </p:nvSpPr>
          <p:spPr>
            <a:xfrm>
              <a:off x="1267890" y="6282084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  <p:sp>
          <p:nvSpPr>
            <p:cNvPr id="24" name="Freeform: Shape 3">
              <a:extLst>
                <a:ext uri="{FF2B5EF4-FFF2-40B4-BE49-F238E27FC236}">
                  <a16:creationId xmlns:a16="http://schemas.microsoft.com/office/drawing/2014/main" id="{003FD60C-5206-32C0-95D9-37635B7CA850}"/>
                </a:ext>
              </a:extLst>
            </p:cNvPr>
            <p:cNvSpPr/>
            <p:nvPr/>
          </p:nvSpPr>
          <p:spPr>
            <a:xfrm>
              <a:off x="1483934" y="6233327"/>
              <a:ext cx="5098682" cy="552450"/>
            </a:xfrm>
            <a:custGeom>
              <a:avLst/>
              <a:gdLst>
                <a:gd name="connsiteX0" fmla="*/ 2097310 w 2105025"/>
                <a:gd name="connsiteY0" fmla="*/ 545782 h 552450"/>
                <a:gd name="connsiteX1" fmla="*/ 98012 w 2105025"/>
                <a:gd name="connsiteY1" fmla="*/ 545782 h 552450"/>
                <a:gd name="connsiteX2" fmla="*/ 14288 w 2105025"/>
                <a:gd name="connsiteY2" fmla="*/ 454438 h 552450"/>
                <a:gd name="connsiteX3" fmla="*/ 14288 w 2105025"/>
                <a:gd name="connsiteY3" fmla="*/ 454438 h 552450"/>
                <a:gd name="connsiteX4" fmla="*/ 14288 w 2105025"/>
                <a:gd name="connsiteY4" fmla="*/ 105632 h 552450"/>
                <a:gd name="connsiteX5" fmla="*/ 14288 w 2105025"/>
                <a:gd name="connsiteY5" fmla="*/ 105632 h 552450"/>
                <a:gd name="connsiteX6" fmla="*/ 98012 w 2105025"/>
                <a:gd name="connsiteY6" fmla="*/ 14288 h 552450"/>
                <a:gd name="connsiteX7" fmla="*/ 2097310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2097310" y="545782"/>
                  </a:moveTo>
                  <a:lnTo>
                    <a:pt x="98012" y="545782"/>
                  </a:lnTo>
                  <a:cubicBezTo>
                    <a:pt x="51816" y="545782"/>
                    <a:pt x="14288" y="504920"/>
                    <a:pt x="14288" y="454438"/>
                  </a:cubicBezTo>
                  <a:lnTo>
                    <a:pt x="14288" y="454438"/>
                  </a:lnTo>
                  <a:lnTo>
                    <a:pt x="14288" y="105632"/>
                  </a:lnTo>
                  <a:lnTo>
                    <a:pt x="14288" y="105632"/>
                  </a:lnTo>
                  <a:cubicBezTo>
                    <a:pt x="14288" y="55245"/>
                    <a:pt x="51721" y="14288"/>
                    <a:pt x="98012" y="14288"/>
                  </a:cubicBezTo>
                  <a:lnTo>
                    <a:pt x="2097310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30">
              <a:extLst>
                <a:ext uri="{FF2B5EF4-FFF2-40B4-BE49-F238E27FC236}">
                  <a16:creationId xmlns:a16="http://schemas.microsoft.com/office/drawing/2014/main" id="{0AB0C960-8261-E2F3-2BF7-0934B65AEAA1}"/>
                </a:ext>
              </a:extLst>
            </p:cNvPr>
            <p:cNvSpPr txBox="1"/>
            <p:nvPr/>
          </p:nvSpPr>
          <p:spPr>
            <a:xfrm>
              <a:off x="1531443" y="6303452"/>
              <a:ext cx="9511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Aumento 1ud.  En la valoración de la conveniencia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600" b="1" dirty="0">
                  <a:solidFill>
                    <a:schemeClr val="accent1"/>
                  </a:solidFill>
                  <a:sym typeface="Wingdings" panose="05000000000000000000" pitchFamily="2" charset="2"/>
                </a:rPr>
                <a:t>15%   </a:t>
              </a:r>
              <a:r>
                <a:rPr lang="en-US" sz="16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la probabilidad de que el cliente esté satisfecho</a:t>
              </a:r>
              <a:r>
                <a:rPr lang="en-US" sz="1600" dirty="0">
                  <a:solidFill>
                    <a:schemeClr val="accent1"/>
                  </a:solidFill>
                </a:rPr>
                <a:t> 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Freeform: Shape 22">
              <a:extLst>
                <a:ext uri="{FF2B5EF4-FFF2-40B4-BE49-F238E27FC236}">
                  <a16:creationId xmlns:a16="http://schemas.microsoft.com/office/drawing/2014/main" id="{36148082-DD2B-E1C7-5343-B20D800AC505}"/>
                </a:ext>
              </a:extLst>
            </p:cNvPr>
            <p:cNvSpPr/>
            <p:nvPr/>
          </p:nvSpPr>
          <p:spPr>
            <a:xfrm>
              <a:off x="847554" y="6303452"/>
              <a:ext cx="400050" cy="400050"/>
            </a:xfrm>
            <a:custGeom>
              <a:avLst/>
              <a:gdLst>
                <a:gd name="connsiteX0" fmla="*/ 394430 w 400050"/>
                <a:gd name="connsiteY0" fmla="*/ 200787 h 400050"/>
                <a:gd name="connsiteX1" fmla="*/ 200787 w 400050"/>
                <a:gd name="connsiteY1" fmla="*/ 394430 h 400050"/>
                <a:gd name="connsiteX2" fmla="*/ 7144 w 400050"/>
                <a:gd name="connsiteY2" fmla="*/ 200787 h 400050"/>
                <a:gd name="connsiteX3" fmla="*/ 200787 w 400050"/>
                <a:gd name="connsiteY3" fmla="*/ 7144 h 400050"/>
                <a:gd name="connsiteX4" fmla="*/ 394430 w 400050"/>
                <a:gd name="connsiteY4" fmla="*/ 2007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430" y="200787"/>
                  </a:moveTo>
                  <a:cubicBezTo>
                    <a:pt x="394430" y="307733"/>
                    <a:pt x="307733" y="394430"/>
                    <a:pt x="200787" y="394430"/>
                  </a:cubicBezTo>
                  <a:cubicBezTo>
                    <a:pt x="93841" y="394430"/>
                    <a:pt x="7144" y="307733"/>
                    <a:pt x="7144" y="200787"/>
                  </a:cubicBezTo>
                  <a:cubicBezTo>
                    <a:pt x="7144" y="93841"/>
                    <a:pt x="93841" y="7144"/>
                    <a:pt x="200787" y="7144"/>
                  </a:cubicBezTo>
                  <a:cubicBezTo>
                    <a:pt x="307733" y="7144"/>
                    <a:pt x="394430" y="93841"/>
                    <a:pt x="394430" y="20078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lecha: hacia abajo 26">
              <a:extLst>
                <a:ext uri="{FF2B5EF4-FFF2-40B4-BE49-F238E27FC236}">
                  <a16:creationId xmlns:a16="http://schemas.microsoft.com/office/drawing/2014/main" id="{7BBF5807-7370-AC8F-D345-D291023DDB1D}"/>
                </a:ext>
              </a:extLst>
            </p:cNvPr>
            <p:cNvSpPr/>
            <p:nvPr/>
          </p:nvSpPr>
          <p:spPr>
            <a:xfrm rot="10800000">
              <a:off x="6397274" y="6332923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0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9" grpId="0" animBg="1"/>
      <p:bldP spid="89" grpId="0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8EDB6C-DC77-4B96-8D12-DC85BB029998}"/>
              </a:ext>
            </a:extLst>
          </p:cNvPr>
          <p:cNvSpPr/>
          <p:nvPr/>
        </p:nvSpPr>
        <p:spPr>
          <a:xfrm>
            <a:off x="3068193" y="4029075"/>
            <a:ext cx="6037352" cy="276225"/>
          </a:xfrm>
          <a:custGeom>
            <a:avLst/>
            <a:gdLst>
              <a:gd name="connsiteX0" fmla="*/ 9600438 w 9734550"/>
              <a:gd name="connsiteY0" fmla="*/ 278035 h 276225"/>
              <a:gd name="connsiteX1" fmla="*/ 142589 w 9734550"/>
              <a:gd name="connsiteY1" fmla="*/ 278035 h 276225"/>
              <a:gd name="connsiteX2" fmla="*/ 7144 w 9734550"/>
              <a:gd name="connsiteY2" fmla="*/ 142589 h 276225"/>
              <a:gd name="connsiteX3" fmla="*/ 7144 w 9734550"/>
              <a:gd name="connsiteY3" fmla="*/ 142589 h 276225"/>
              <a:gd name="connsiteX4" fmla="*/ 142589 w 9734550"/>
              <a:gd name="connsiteY4" fmla="*/ 7144 h 276225"/>
              <a:gd name="connsiteX5" fmla="*/ 9600438 w 9734550"/>
              <a:gd name="connsiteY5" fmla="*/ 7144 h 276225"/>
              <a:gd name="connsiteX6" fmla="*/ 9735884 w 9734550"/>
              <a:gd name="connsiteY6" fmla="*/ 142589 h 276225"/>
              <a:gd name="connsiteX7" fmla="*/ 9735884 w 9734550"/>
              <a:gd name="connsiteY7" fmla="*/ 142589 h 276225"/>
              <a:gd name="connsiteX8" fmla="*/ 9600438 w 9734550"/>
              <a:gd name="connsiteY8" fmla="*/ 27803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34550" h="276225">
                <a:moveTo>
                  <a:pt x="9600438" y="278035"/>
                </a:moveTo>
                <a:lnTo>
                  <a:pt x="142589" y="278035"/>
                </a:lnTo>
                <a:cubicBezTo>
                  <a:pt x="67818" y="278035"/>
                  <a:pt x="7144" y="217361"/>
                  <a:pt x="7144" y="142589"/>
                </a:cubicBezTo>
                <a:lnTo>
                  <a:pt x="7144" y="142589"/>
                </a:lnTo>
                <a:cubicBezTo>
                  <a:pt x="7144" y="67818"/>
                  <a:pt x="67818" y="7144"/>
                  <a:pt x="142589" y="7144"/>
                </a:cubicBezTo>
                <a:lnTo>
                  <a:pt x="9600438" y="7144"/>
                </a:lnTo>
                <a:cubicBezTo>
                  <a:pt x="9675209" y="7144"/>
                  <a:pt x="9735884" y="67818"/>
                  <a:pt x="9735884" y="142589"/>
                </a:cubicBezTo>
                <a:lnTo>
                  <a:pt x="9735884" y="142589"/>
                </a:lnTo>
                <a:cubicBezTo>
                  <a:pt x="9735884" y="217361"/>
                  <a:pt x="9675305" y="278035"/>
                  <a:pt x="9600438" y="27803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7D924-FC63-46C6-AF7A-1962558EB0AC}"/>
              </a:ext>
            </a:extLst>
          </p:cNvPr>
          <p:cNvSpPr/>
          <p:nvPr/>
        </p:nvSpPr>
        <p:spPr>
          <a:xfrm>
            <a:off x="4802601" y="379571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BD0470-F4C1-4ECA-BBCA-A90E812CC1AD}"/>
              </a:ext>
            </a:extLst>
          </p:cNvPr>
          <p:cNvSpPr/>
          <p:nvPr/>
        </p:nvSpPr>
        <p:spPr>
          <a:xfrm>
            <a:off x="2856929" y="379571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6104F8-29FC-4E13-AB4D-F5DA3E9AF60A}"/>
              </a:ext>
            </a:extLst>
          </p:cNvPr>
          <p:cNvSpPr/>
          <p:nvPr/>
        </p:nvSpPr>
        <p:spPr>
          <a:xfrm>
            <a:off x="6748368" y="3795712"/>
            <a:ext cx="647700" cy="742950"/>
          </a:xfrm>
          <a:custGeom>
            <a:avLst/>
            <a:gdLst>
              <a:gd name="connsiteX0" fmla="*/ 640938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8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7A1DB-8BC2-48C2-BD42-84F7266D0DC8}"/>
              </a:ext>
            </a:extLst>
          </p:cNvPr>
          <p:cNvSpPr txBox="1"/>
          <p:nvPr/>
        </p:nvSpPr>
        <p:spPr>
          <a:xfrm>
            <a:off x="3805523" y="3813244"/>
            <a:ext cx="689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42F27-777F-4CFF-9B97-DB526A98EA9E}"/>
              </a:ext>
            </a:extLst>
          </p:cNvPr>
          <p:cNvSpPr txBox="1"/>
          <p:nvPr/>
        </p:nvSpPr>
        <p:spPr>
          <a:xfrm>
            <a:off x="5662296" y="3813244"/>
            <a:ext cx="70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01217-B20D-4033-BA32-4262875AD074}"/>
              </a:ext>
            </a:extLst>
          </p:cNvPr>
          <p:cNvSpPr txBox="1"/>
          <p:nvPr/>
        </p:nvSpPr>
        <p:spPr>
          <a:xfrm>
            <a:off x="7450434" y="3813244"/>
            <a:ext cx="106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XGB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03DB9-C348-4665-8D5B-08A9038AC1C3}"/>
              </a:ext>
            </a:extLst>
          </p:cNvPr>
          <p:cNvGrpSpPr/>
          <p:nvPr/>
        </p:nvGrpSpPr>
        <p:grpSpPr>
          <a:xfrm>
            <a:off x="2978754" y="1857947"/>
            <a:ext cx="2343150" cy="1685925"/>
            <a:chOff x="1041559" y="1492187"/>
            <a:chExt cx="2343150" cy="16859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C849E5-3114-46AB-811D-08A8D89FE332}"/>
                </a:ext>
              </a:extLst>
            </p:cNvPr>
            <p:cNvSpPr/>
            <p:nvPr/>
          </p:nvSpPr>
          <p:spPr>
            <a:xfrm>
              <a:off x="1041559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336C85-D656-4D4F-B830-6B0535A185CA}"/>
                </a:ext>
              </a:extLst>
            </p:cNvPr>
            <p:cNvSpPr/>
            <p:nvPr/>
          </p:nvSpPr>
          <p:spPr>
            <a:xfrm>
              <a:off x="1109213" y="1597869"/>
              <a:ext cx="22078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Regresión Logística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1F7297-4334-4388-9DD0-77708E054B2D}"/>
              </a:ext>
            </a:extLst>
          </p:cNvPr>
          <p:cNvGrpSpPr/>
          <p:nvPr/>
        </p:nvGrpSpPr>
        <p:grpSpPr>
          <a:xfrm>
            <a:off x="6900006" y="1857947"/>
            <a:ext cx="2343150" cy="1685925"/>
            <a:chOff x="4962811" y="1492187"/>
            <a:chExt cx="2343150" cy="16859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CC99C-C9B9-4271-9E73-11B956237E3C}"/>
                </a:ext>
              </a:extLst>
            </p:cNvPr>
            <p:cNvSpPr/>
            <p:nvPr/>
          </p:nvSpPr>
          <p:spPr>
            <a:xfrm>
              <a:off x="4962811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0A541B-58E4-4EAA-88E6-71A26FF3EA09}"/>
                </a:ext>
              </a:extLst>
            </p:cNvPr>
            <p:cNvSpPr/>
            <p:nvPr/>
          </p:nvSpPr>
          <p:spPr>
            <a:xfrm>
              <a:off x="5590520" y="1597869"/>
              <a:ext cx="1087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2"/>
                  </a:solidFill>
                </a:rPr>
                <a:t>XGBoost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3A7AB-A1BE-40AD-90BA-35B3D554B483}"/>
              </a:ext>
            </a:extLst>
          </p:cNvPr>
          <p:cNvGrpSpPr/>
          <p:nvPr/>
        </p:nvGrpSpPr>
        <p:grpSpPr>
          <a:xfrm>
            <a:off x="4924425" y="4789551"/>
            <a:ext cx="2343150" cy="1685925"/>
            <a:chOff x="2987230" y="4423791"/>
            <a:chExt cx="2343150" cy="16859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9C037-32CC-4C2D-A8C3-D70867972FDC}"/>
                </a:ext>
              </a:extLst>
            </p:cNvPr>
            <p:cNvSpPr/>
            <p:nvPr/>
          </p:nvSpPr>
          <p:spPr>
            <a:xfrm>
              <a:off x="2987230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8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851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91BA75-7266-4329-B85F-961E44BBFB51}"/>
                </a:ext>
              </a:extLst>
            </p:cNvPr>
            <p:cNvSpPr/>
            <p:nvPr/>
          </p:nvSpPr>
          <p:spPr>
            <a:xfrm>
              <a:off x="3267023" y="4472487"/>
              <a:ext cx="1793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Random Forest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2B6CB0-07CD-4A39-BDF3-B141178636F4}"/>
              </a:ext>
            </a:extLst>
          </p:cNvPr>
          <p:cNvSpPr txBox="1"/>
          <p:nvPr/>
        </p:nvSpPr>
        <p:spPr>
          <a:xfrm>
            <a:off x="3903209" y="69933"/>
            <a:ext cx="4627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I.A.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Predictiva</a:t>
            </a:r>
          </a:p>
        </p:txBody>
      </p:sp>
      <p:pic>
        <p:nvPicPr>
          <p:cNvPr id="48" name="Imagen 4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129813-0DE6-14F8-A220-79B60EC34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88" y="2363739"/>
            <a:ext cx="1151609" cy="781771"/>
          </a:xfrm>
          <a:prstGeom prst="rect">
            <a:avLst/>
          </a:prstGeom>
        </p:spPr>
      </p:pic>
      <p:pic>
        <p:nvPicPr>
          <p:cNvPr id="50" name="Imagen 49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F9465606-2B96-FF61-A29E-438A52573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13" y="2316065"/>
            <a:ext cx="1069671" cy="871832"/>
          </a:xfrm>
          <a:prstGeom prst="rect">
            <a:avLst/>
          </a:prstGeom>
        </p:spPr>
      </p:pic>
      <p:pic>
        <p:nvPicPr>
          <p:cNvPr id="52" name="Imagen 5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BA278CAC-24A5-08B1-C16E-06AD1A20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84" y="2299841"/>
            <a:ext cx="1036483" cy="862897"/>
          </a:xfrm>
          <a:prstGeom prst="rect">
            <a:avLst/>
          </a:prstGeom>
        </p:spPr>
      </p:pic>
      <p:pic>
        <p:nvPicPr>
          <p:cNvPr id="54" name="Imagen 53" descr="Gráfico&#10;&#10;Descripción generada automáticamente">
            <a:extLst>
              <a:ext uri="{FF2B5EF4-FFF2-40B4-BE49-F238E27FC236}">
                <a16:creationId xmlns:a16="http://schemas.microsoft.com/office/drawing/2014/main" id="{5E60C6D9-1F25-349D-DD1F-6E41BB68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67" y="2326402"/>
            <a:ext cx="1057978" cy="733104"/>
          </a:xfrm>
          <a:prstGeom prst="rect">
            <a:avLst/>
          </a:prstGeom>
        </p:spPr>
      </p:pic>
      <p:pic>
        <p:nvPicPr>
          <p:cNvPr id="56" name="Imagen 5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C984E062-200D-217D-3BAC-307F712DF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329" y="5214371"/>
            <a:ext cx="1069671" cy="871832"/>
          </a:xfrm>
          <a:prstGeom prst="rect">
            <a:avLst/>
          </a:prstGeom>
        </p:spPr>
      </p:pic>
      <p:pic>
        <p:nvPicPr>
          <p:cNvPr id="58" name="Imagen 5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61F6BF9-32F3-9893-7CD3-213B282C6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50218"/>
            <a:ext cx="1086571" cy="737620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2F4C52D9-919E-881D-24A8-25C8ED78B4D6}"/>
              </a:ext>
            </a:extLst>
          </p:cNvPr>
          <p:cNvSpPr txBox="1"/>
          <p:nvPr/>
        </p:nvSpPr>
        <p:spPr>
          <a:xfrm>
            <a:off x="3200114" y="3082509"/>
            <a:ext cx="220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Precisión</a:t>
            </a:r>
            <a:r>
              <a:rPr lang="en-US" sz="2400" b="1" dirty="0">
                <a:solidFill>
                  <a:srgbClr val="FF0000"/>
                </a:solidFill>
              </a:rPr>
              <a:t> 85%</a:t>
            </a: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660D6925-7720-1B4E-1058-D8279A5DB5C4}"/>
              </a:ext>
            </a:extLst>
          </p:cNvPr>
          <p:cNvSpPr txBox="1"/>
          <p:nvPr/>
        </p:nvSpPr>
        <p:spPr>
          <a:xfrm>
            <a:off x="5262155" y="5969914"/>
            <a:ext cx="1762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Precisión:</a:t>
            </a:r>
            <a:r>
              <a:rPr lang="en-US" sz="2400" b="1" dirty="0">
                <a:solidFill>
                  <a:srgbClr val="FF0000"/>
                </a:solidFill>
              </a:rPr>
              <a:t> 89%</a:t>
            </a: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DC52740F-5DDA-0527-8340-CD1A30D843F7}"/>
              </a:ext>
            </a:extLst>
          </p:cNvPr>
          <p:cNvSpPr txBox="1"/>
          <p:nvPr/>
        </p:nvSpPr>
        <p:spPr>
          <a:xfrm>
            <a:off x="7227584" y="3066296"/>
            <a:ext cx="220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Precisión:</a:t>
            </a:r>
            <a:r>
              <a:rPr lang="en-US" sz="2400" b="1" dirty="0">
                <a:solidFill>
                  <a:srgbClr val="FF0000"/>
                </a:solidFill>
              </a:rPr>
              <a:t> 91%</a:t>
            </a:r>
          </a:p>
        </p:txBody>
      </p:sp>
      <p:sp>
        <p:nvSpPr>
          <p:cNvPr id="63" name="TextBox 65">
            <a:extLst>
              <a:ext uri="{FF2B5EF4-FFF2-40B4-BE49-F238E27FC236}">
                <a16:creationId xmlns:a16="http://schemas.microsoft.com/office/drawing/2014/main" id="{DC2BC6F3-59D1-B772-442B-B76E907C9E33}"/>
              </a:ext>
            </a:extLst>
          </p:cNvPr>
          <p:cNvSpPr txBox="1"/>
          <p:nvPr/>
        </p:nvSpPr>
        <p:spPr>
          <a:xfrm>
            <a:off x="457010" y="1091328"/>
            <a:ext cx="1151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Tres tipos de algoritmos que </a:t>
            </a:r>
            <a:r>
              <a:rPr lang="es-ES" sz="2000" b="1" dirty="0">
                <a:solidFill>
                  <a:schemeClr val="accent1"/>
                </a:solidFill>
              </a:rPr>
              <a:t>ofrecen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u="sng" dirty="0">
                <a:solidFill>
                  <a:schemeClr val="accent1"/>
                </a:solidFill>
              </a:rPr>
              <a:t>interpretabilidad</a:t>
            </a:r>
            <a:r>
              <a:rPr lang="en-US" sz="2000" b="1" dirty="0">
                <a:solidFill>
                  <a:schemeClr val="accent1"/>
                </a:solidFill>
              </a:rPr>
              <a:t> sobre las características que afectan a la satisfacción</a:t>
            </a:r>
          </a:p>
        </p:txBody>
      </p:sp>
    </p:spTree>
    <p:extLst>
      <p:ext uri="{BB962C8B-B14F-4D97-AF65-F5344CB8AC3E}">
        <p14:creationId xmlns:p14="http://schemas.microsoft.com/office/powerpoint/2010/main" val="18835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0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1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2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4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5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7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2" grpId="0" animBg="1"/>
          <p:bldP spid="24" grpId="0" animBg="1"/>
          <p:bldP spid="28" grpId="0"/>
          <p:bldP spid="29" grpId="0"/>
          <p:bldP spid="30" grpId="0"/>
          <p:bldP spid="45" grpId="0"/>
          <p:bldP spid="59" grpId="0"/>
          <p:bldP spid="60" grpId="0"/>
          <p:bldP spid="62" grpId="0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0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2" grpId="0" animBg="1"/>
          <p:bldP spid="24" grpId="0" animBg="1"/>
          <p:bldP spid="28" grpId="0"/>
          <p:bldP spid="29" grpId="0"/>
          <p:bldP spid="30" grpId="0"/>
          <p:bldP spid="45" grpId="0"/>
          <p:bldP spid="59" grpId="0"/>
          <p:bldP spid="60" grpId="0"/>
          <p:bldP spid="62" grpId="0"/>
          <p:bldP spid="6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71ED2D-4FBD-40F1-B4EF-6641C423F47D}"/>
              </a:ext>
            </a:extLst>
          </p:cNvPr>
          <p:cNvSpPr txBox="1"/>
          <p:nvPr/>
        </p:nvSpPr>
        <p:spPr>
          <a:xfrm>
            <a:off x="779273" y="65773"/>
            <a:ext cx="10897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+mj-lt"/>
              </a:rPr>
              <a:t>I.A. Predictiva – 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Impacto en la satisfacción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ABD424-F962-4B03-81A8-BE8C202AE9F9}"/>
              </a:ext>
            </a:extLst>
          </p:cNvPr>
          <p:cNvSpPr/>
          <p:nvPr/>
        </p:nvSpPr>
        <p:spPr>
          <a:xfrm>
            <a:off x="-480028" y="2689225"/>
            <a:ext cx="127000" cy="127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7A90DA1F-9241-2A6F-F8BF-DC538305A731}"/>
              </a:ext>
            </a:extLst>
          </p:cNvPr>
          <p:cNvGrpSpPr/>
          <p:nvPr/>
        </p:nvGrpSpPr>
        <p:grpSpPr>
          <a:xfrm>
            <a:off x="4011697" y="909397"/>
            <a:ext cx="4268112" cy="4378286"/>
            <a:chOff x="4011697" y="909397"/>
            <a:chExt cx="4268112" cy="4378286"/>
          </a:xfrm>
        </p:grpSpPr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6C8264EA-F534-90F6-71CB-06F1611061A5}"/>
                </a:ext>
              </a:extLst>
            </p:cNvPr>
            <p:cNvSpPr txBox="1"/>
            <p:nvPr/>
          </p:nvSpPr>
          <p:spPr>
            <a:xfrm>
              <a:off x="4355922" y="909397"/>
              <a:ext cx="1793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Random Forest</a:t>
              </a:r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4EEF9FB-D7EA-BB3E-3BBE-92E3CB3F7594}"/>
                </a:ext>
              </a:extLst>
            </p:cNvPr>
            <p:cNvSpPr/>
            <p:nvPr/>
          </p:nvSpPr>
          <p:spPr>
            <a:xfrm>
              <a:off x="4260230" y="3718023"/>
              <a:ext cx="38029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Relación </a:t>
              </a:r>
              <a:r>
                <a:rPr lang="en-US" sz="1600" b="1" dirty="0"/>
                <a:t>fuerte</a:t>
              </a:r>
              <a:r>
                <a:rPr lang="en-US" sz="1600" dirty="0"/>
                <a:t> y </a:t>
              </a:r>
              <a:r>
                <a:rPr lang="en-US" sz="1600" b="1" dirty="0"/>
                <a:t>positiva</a:t>
              </a:r>
              <a:r>
                <a:rPr lang="en-US" sz="1600" dirty="0"/>
                <a:t>: Comodidad, Clientes Business, Servicio y Conveniencia</a:t>
              </a:r>
              <a:endParaRPr lang="en-US" sz="1600" b="1" dirty="0"/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Relación </a:t>
              </a:r>
              <a:r>
                <a:rPr lang="en-US" sz="1600" b="1" dirty="0"/>
                <a:t>débil</a:t>
              </a:r>
              <a:r>
                <a:rPr lang="en-US" sz="1600" dirty="0"/>
                <a:t> y </a:t>
              </a:r>
              <a:r>
                <a:rPr lang="en-US" sz="1600" b="1" dirty="0"/>
                <a:t>negativa</a:t>
              </a:r>
              <a:r>
                <a:rPr lang="en-US" sz="1600" dirty="0"/>
                <a:t>: Cliente desleal</a:t>
              </a:r>
              <a:endParaRPr lang="en-US" sz="1600" b="1" dirty="0"/>
            </a:p>
          </p:txBody>
        </p:sp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36924235-370C-4370-067A-545D0C415323}"/>
                </a:ext>
              </a:extLst>
            </p:cNvPr>
            <p:cNvSpPr/>
            <p:nvPr/>
          </p:nvSpPr>
          <p:spPr>
            <a:xfrm rot="10800000">
              <a:off x="5791486" y="4274283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D09959E7-D963-AA18-34FD-B910D12A10B3}"/>
                </a:ext>
              </a:extLst>
            </p:cNvPr>
            <p:cNvSpPr/>
            <p:nvPr/>
          </p:nvSpPr>
          <p:spPr>
            <a:xfrm>
              <a:off x="5252514" y="5014616"/>
              <a:ext cx="129473" cy="2286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Imagen 38" descr="Gráfico, Gráfico de barras&#10;&#10;Descripción generada automáticamente">
              <a:extLst>
                <a:ext uri="{FF2B5EF4-FFF2-40B4-BE49-F238E27FC236}">
                  <a16:creationId xmlns:a16="http://schemas.microsoft.com/office/drawing/2014/main" id="{8278E479-3269-7A6F-D5DF-B31401CE8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9" t="13834" r="12768" b="11454"/>
            <a:stretch/>
          </p:blipFill>
          <p:spPr>
            <a:xfrm>
              <a:off x="4011697" y="1330057"/>
              <a:ext cx="4268112" cy="2408769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56A032B-188D-7ADB-8312-52684D022365}"/>
              </a:ext>
            </a:extLst>
          </p:cNvPr>
          <p:cNvGrpSpPr/>
          <p:nvPr/>
        </p:nvGrpSpPr>
        <p:grpSpPr>
          <a:xfrm>
            <a:off x="0" y="965987"/>
            <a:ext cx="4544482" cy="5588843"/>
            <a:chOff x="0" y="965987"/>
            <a:chExt cx="4544482" cy="5588843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A7CB0301-9076-DDFF-A288-53156CE7D4DA}"/>
                </a:ext>
              </a:extLst>
            </p:cNvPr>
            <p:cNvSpPr txBox="1"/>
            <p:nvPr/>
          </p:nvSpPr>
          <p:spPr>
            <a:xfrm>
              <a:off x="404311" y="965987"/>
              <a:ext cx="22078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Regresión Logística</a:t>
              </a:r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EF7AA7-7C44-4E6A-6CDF-44F579DC7B1A}"/>
                </a:ext>
              </a:extLst>
            </p:cNvPr>
            <p:cNvSpPr/>
            <p:nvPr/>
          </p:nvSpPr>
          <p:spPr>
            <a:xfrm>
              <a:off x="239364" y="3754063"/>
              <a:ext cx="4305118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Clientes tipo Business </a:t>
              </a:r>
              <a:r>
                <a:rPr lang="en-US" sz="1600" b="1" dirty="0"/>
                <a:t>2717%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Servicio</a:t>
              </a:r>
              <a:r>
                <a:rPr lang="en-US" sz="1600" b="1" dirty="0"/>
                <a:t> 225%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Comodidad </a:t>
              </a:r>
              <a:r>
                <a:rPr lang="en-US" sz="1600" b="1" dirty="0"/>
                <a:t>141%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Conveniencia </a:t>
              </a:r>
              <a:r>
                <a:rPr lang="en-US" sz="1600" b="1" dirty="0"/>
                <a:t>19%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Hombre</a:t>
              </a:r>
              <a:r>
                <a:rPr lang="en-US" sz="1600" b="1" dirty="0"/>
                <a:t> 4%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Desleal</a:t>
              </a:r>
              <a:r>
                <a:rPr lang="en-US" sz="1600" b="1" dirty="0"/>
                <a:t> 88%</a:t>
              </a:r>
            </a:p>
          </p:txBody>
        </p:sp>
        <p:sp>
          <p:nvSpPr>
            <p:cNvPr id="23" name="Flecha: hacia abajo 22">
              <a:extLst>
                <a:ext uri="{FF2B5EF4-FFF2-40B4-BE49-F238E27FC236}">
                  <a16:creationId xmlns:a16="http://schemas.microsoft.com/office/drawing/2014/main" id="{DBB3DF80-B984-8A1D-59BB-8AFAB88634E4}"/>
                </a:ext>
              </a:extLst>
            </p:cNvPr>
            <p:cNvSpPr/>
            <p:nvPr/>
          </p:nvSpPr>
          <p:spPr>
            <a:xfrm rot="10800000">
              <a:off x="3040485" y="3809040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Flecha: hacia abajo 23">
              <a:extLst>
                <a:ext uri="{FF2B5EF4-FFF2-40B4-BE49-F238E27FC236}">
                  <a16:creationId xmlns:a16="http://schemas.microsoft.com/office/drawing/2014/main" id="{17E24032-F9DC-B4D6-2D5D-786383727C01}"/>
                </a:ext>
              </a:extLst>
            </p:cNvPr>
            <p:cNvSpPr/>
            <p:nvPr/>
          </p:nvSpPr>
          <p:spPr>
            <a:xfrm rot="10800000">
              <a:off x="1790469" y="4290391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Flecha: hacia abajo 24">
              <a:extLst>
                <a:ext uri="{FF2B5EF4-FFF2-40B4-BE49-F238E27FC236}">
                  <a16:creationId xmlns:a16="http://schemas.microsoft.com/office/drawing/2014/main" id="{4059307F-E17D-BD3B-2D81-13EA0985CC09}"/>
                </a:ext>
              </a:extLst>
            </p:cNvPr>
            <p:cNvSpPr/>
            <p:nvPr/>
          </p:nvSpPr>
          <p:spPr>
            <a:xfrm rot="10800000">
              <a:off x="2139571" y="5255211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Flecha: hacia abajo 25">
              <a:extLst>
                <a:ext uri="{FF2B5EF4-FFF2-40B4-BE49-F238E27FC236}">
                  <a16:creationId xmlns:a16="http://schemas.microsoft.com/office/drawing/2014/main" id="{300A2FF6-E70A-BE53-0C6D-5F7116423E24}"/>
                </a:ext>
              </a:extLst>
            </p:cNvPr>
            <p:cNvSpPr/>
            <p:nvPr/>
          </p:nvSpPr>
          <p:spPr>
            <a:xfrm rot="10800000">
              <a:off x="2091019" y="4761203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Flecha: hacia abajo 26">
              <a:extLst>
                <a:ext uri="{FF2B5EF4-FFF2-40B4-BE49-F238E27FC236}">
                  <a16:creationId xmlns:a16="http://schemas.microsoft.com/office/drawing/2014/main" id="{0683994D-715B-8421-0431-E2109E95320E}"/>
                </a:ext>
              </a:extLst>
            </p:cNvPr>
            <p:cNvSpPr/>
            <p:nvPr/>
          </p:nvSpPr>
          <p:spPr>
            <a:xfrm>
              <a:off x="1618126" y="5762256"/>
              <a:ext cx="129473" cy="2286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Flecha: hacia abajo 27">
              <a:extLst>
                <a:ext uri="{FF2B5EF4-FFF2-40B4-BE49-F238E27FC236}">
                  <a16:creationId xmlns:a16="http://schemas.microsoft.com/office/drawing/2014/main" id="{A2BAC180-0632-E797-FA79-BF825946D9FF}"/>
                </a:ext>
              </a:extLst>
            </p:cNvPr>
            <p:cNvSpPr/>
            <p:nvPr/>
          </p:nvSpPr>
          <p:spPr>
            <a:xfrm>
              <a:off x="1623497" y="6244546"/>
              <a:ext cx="129473" cy="2286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9" name="Imagen 18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2AE97874-AFD4-D890-4463-4FA21FA80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" t="13359" r="3657" b="7884"/>
            <a:stretch/>
          </p:blipFill>
          <p:spPr>
            <a:xfrm>
              <a:off x="0" y="1366098"/>
              <a:ext cx="4230739" cy="2395293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08B9446-0AE4-C84C-47D2-04314455A44A}"/>
              </a:ext>
            </a:extLst>
          </p:cNvPr>
          <p:cNvGrpSpPr/>
          <p:nvPr/>
        </p:nvGrpSpPr>
        <p:grpSpPr>
          <a:xfrm>
            <a:off x="7998741" y="928794"/>
            <a:ext cx="4030854" cy="4846453"/>
            <a:chOff x="7998741" y="928794"/>
            <a:chExt cx="4030854" cy="4846453"/>
          </a:xfrm>
        </p:grpSpPr>
        <p:sp>
          <p:nvSpPr>
            <p:cNvPr id="40" name="TextBox 65">
              <a:extLst>
                <a:ext uri="{FF2B5EF4-FFF2-40B4-BE49-F238E27FC236}">
                  <a16:creationId xmlns:a16="http://schemas.microsoft.com/office/drawing/2014/main" id="{0948FD46-2ED1-556C-BAAA-0D04639B0C29}"/>
                </a:ext>
              </a:extLst>
            </p:cNvPr>
            <p:cNvSpPr txBox="1"/>
            <p:nvPr/>
          </p:nvSpPr>
          <p:spPr>
            <a:xfrm>
              <a:off x="8407563" y="928794"/>
              <a:ext cx="108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XGBoost</a:t>
              </a:r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CB99963-AC0A-1ADA-15D2-683BA8C5F276}"/>
                </a:ext>
              </a:extLst>
            </p:cNvPr>
            <p:cNvSpPr/>
            <p:nvPr/>
          </p:nvSpPr>
          <p:spPr>
            <a:xfrm>
              <a:off x="8237631" y="3713144"/>
              <a:ext cx="3791964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Relación </a:t>
              </a:r>
              <a:r>
                <a:rPr lang="en-US" sz="1600" b="1" dirty="0"/>
                <a:t>fuerte</a:t>
              </a:r>
              <a:r>
                <a:rPr lang="en-US" sz="1600" dirty="0"/>
                <a:t> y </a:t>
              </a:r>
              <a:r>
                <a:rPr lang="en-US" sz="1600" b="1" dirty="0"/>
                <a:t>positiva</a:t>
              </a:r>
              <a:r>
                <a:rPr lang="en-US" sz="1600" dirty="0"/>
                <a:t>: Clientes Business</a:t>
              </a:r>
            </a:p>
            <a:p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Relación </a:t>
              </a:r>
              <a:r>
                <a:rPr lang="en-US" sz="1600" b="1" dirty="0"/>
                <a:t>moderada</a:t>
              </a:r>
              <a:r>
                <a:rPr lang="en-US" sz="1600" dirty="0"/>
                <a:t> y </a:t>
              </a:r>
              <a:r>
                <a:rPr lang="en-US" sz="1600" b="1" dirty="0"/>
                <a:t>negativa</a:t>
              </a:r>
              <a:r>
                <a:rPr lang="en-US" sz="1600" dirty="0"/>
                <a:t>: Cliente desleal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Relación</a:t>
              </a:r>
              <a:r>
                <a:rPr lang="en-US" sz="1600" b="1" dirty="0"/>
                <a:t> débil </a:t>
              </a:r>
              <a:r>
                <a:rPr lang="en-US" sz="1600" dirty="0"/>
                <a:t>y</a:t>
              </a:r>
              <a:r>
                <a:rPr lang="en-US" sz="1600" b="1" dirty="0"/>
                <a:t> positiva: </a:t>
              </a:r>
              <a:r>
                <a:rPr lang="en-US" sz="1600" dirty="0"/>
                <a:t>Comodidad</a:t>
              </a:r>
              <a:r>
                <a:rPr lang="en-US" sz="1600" b="1" dirty="0"/>
                <a:t>, </a:t>
              </a:r>
              <a:r>
                <a:rPr lang="en-US" sz="1600" dirty="0"/>
                <a:t>Servicio y Conveniencia</a:t>
              </a:r>
            </a:p>
          </p:txBody>
        </p:sp>
        <p:sp>
          <p:nvSpPr>
            <p:cNvPr id="42" name="Flecha: hacia abajo 41">
              <a:extLst>
                <a:ext uri="{FF2B5EF4-FFF2-40B4-BE49-F238E27FC236}">
                  <a16:creationId xmlns:a16="http://schemas.microsoft.com/office/drawing/2014/main" id="{1CAC7AB4-A653-8AA3-3191-4B5F74783DDF}"/>
                </a:ext>
              </a:extLst>
            </p:cNvPr>
            <p:cNvSpPr/>
            <p:nvPr/>
          </p:nvSpPr>
          <p:spPr>
            <a:xfrm rot="10800000">
              <a:off x="9350419" y="4013906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6" name="Flecha: hacia abajo 45">
              <a:extLst>
                <a:ext uri="{FF2B5EF4-FFF2-40B4-BE49-F238E27FC236}">
                  <a16:creationId xmlns:a16="http://schemas.microsoft.com/office/drawing/2014/main" id="{1F7262D5-C4E4-3B11-AFF3-DB12D9E8C7E1}"/>
                </a:ext>
              </a:extLst>
            </p:cNvPr>
            <p:cNvSpPr/>
            <p:nvPr/>
          </p:nvSpPr>
          <p:spPr>
            <a:xfrm>
              <a:off x="9226896" y="4761203"/>
              <a:ext cx="129473" cy="2286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0" name="Flecha: hacia abajo 49">
              <a:extLst>
                <a:ext uri="{FF2B5EF4-FFF2-40B4-BE49-F238E27FC236}">
                  <a16:creationId xmlns:a16="http://schemas.microsoft.com/office/drawing/2014/main" id="{0F80978E-D4AB-6D10-6081-3D7574F74BAE}"/>
                </a:ext>
              </a:extLst>
            </p:cNvPr>
            <p:cNvSpPr/>
            <p:nvPr/>
          </p:nvSpPr>
          <p:spPr>
            <a:xfrm rot="10800000">
              <a:off x="10587152" y="5469906"/>
              <a:ext cx="129473" cy="22860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2" name="Imagen 51" descr="Imagen que contiene Gráfico&#10;&#10;Descripción generada automáticamente">
              <a:extLst>
                <a:ext uri="{FF2B5EF4-FFF2-40B4-BE49-F238E27FC236}">
                  <a16:creationId xmlns:a16="http://schemas.microsoft.com/office/drawing/2014/main" id="{B66F4626-5C6E-87A8-0C21-9BD1E5C5C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7" t="14085" r="14495" b="12644"/>
            <a:stretch/>
          </p:blipFill>
          <p:spPr>
            <a:xfrm>
              <a:off x="7998741" y="1335711"/>
              <a:ext cx="4030854" cy="2381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306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8EDB6C-DC77-4B96-8D12-DC85BB029998}"/>
              </a:ext>
            </a:extLst>
          </p:cNvPr>
          <p:cNvSpPr/>
          <p:nvPr/>
        </p:nvSpPr>
        <p:spPr>
          <a:xfrm>
            <a:off x="3068193" y="4142286"/>
            <a:ext cx="6037352" cy="276225"/>
          </a:xfrm>
          <a:custGeom>
            <a:avLst/>
            <a:gdLst>
              <a:gd name="connsiteX0" fmla="*/ 9600438 w 9734550"/>
              <a:gd name="connsiteY0" fmla="*/ 278035 h 276225"/>
              <a:gd name="connsiteX1" fmla="*/ 142589 w 9734550"/>
              <a:gd name="connsiteY1" fmla="*/ 278035 h 276225"/>
              <a:gd name="connsiteX2" fmla="*/ 7144 w 9734550"/>
              <a:gd name="connsiteY2" fmla="*/ 142589 h 276225"/>
              <a:gd name="connsiteX3" fmla="*/ 7144 w 9734550"/>
              <a:gd name="connsiteY3" fmla="*/ 142589 h 276225"/>
              <a:gd name="connsiteX4" fmla="*/ 142589 w 9734550"/>
              <a:gd name="connsiteY4" fmla="*/ 7144 h 276225"/>
              <a:gd name="connsiteX5" fmla="*/ 9600438 w 9734550"/>
              <a:gd name="connsiteY5" fmla="*/ 7144 h 276225"/>
              <a:gd name="connsiteX6" fmla="*/ 9735884 w 9734550"/>
              <a:gd name="connsiteY6" fmla="*/ 142589 h 276225"/>
              <a:gd name="connsiteX7" fmla="*/ 9735884 w 9734550"/>
              <a:gd name="connsiteY7" fmla="*/ 142589 h 276225"/>
              <a:gd name="connsiteX8" fmla="*/ 9600438 w 9734550"/>
              <a:gd name="connsiteY8" fmla="*/ 27803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34550" h="276225">
                <a:moveTo>
                  <a:pt x="9600438" y="278035"/>
                </a:moveTo>
                <a:lnTo>
                  <a:pt x="142589" y="278035"/>
                </a:lnTo>
                <a:cubicBezTo>
                  <a:pt x="67818" y="278035"/>
                  <a:pt x="7144" y="217361"/>
                  <a:pt x="7144" y="142589"/>
                </a:cubicBezTo>
                <a:lnTo>
                  <a:pt x="7144" y="142589"/>
                </a:lnTo>
                <a:cubicBezTo>
                  <a:pt x="7144" y="67818"/>
                  <a:pt x="67818" y="7144"/>
                  <a:pt x="142589" y="7144"/>
                </a:cubicBezTo>
                <a:lnTo>
                  <a:pt x="9600438" y="7144"/>
                </a:lnTo>
                <a:cubicBezTo>
                  <a:pt x="9675209" y="7144"/>
                  <a:pt x="9735884" y="67818"/>
                  <a:pt x="9735884" y="142589"/>
                </a:cubicBezTo>
                <a:lnTo>
                  <a:pt x="9735884" y="142589"/>
                </a:lnTo>
                <a:cubicBezTo>
                  <a:pt x="9735884" y="217361"/>
                  <a:pt x="9675305" y="278035"/>
                  <a:pt x="9600438" y="27803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7D924-FC63-46C6-AF7A-1962558EB0AC}"/>
              </a:ext>
            </a:extLst>
          </p:cNvPr>
          <p:cNvSpPr/>
          <p:nvPr/>
        </p:nvSpPr>
        <p:spPr>
          <a:xfrm>
            <a:off x="4802601" y="3908923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BD0470-F4C1-4ECA-BBCA-A90E812CC1AD}"/>
              </a:ext>
            </a:extLst>
          </p:cNvPr>
          <p:cNvSpPr/>
          <p:nvPr/>
        </p:nvSpPr>
        <p:spPr>
          <a:xfrm>
            <a:off x="2856929" y="3908923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6104F8-29FC-4E13-AB4D-F5DA3E9AF60A}"/>
              </a:ext>
            </a:extLst>
          </p:cNvPr>
          <p:cNvSpPr/>
          <p:nvPr/>
        </p:nvSpPr>
        <p:spPr>
          <a:xfrm>
            <a:off x="6748368" y="3908923"/>
            <a:ext cx="647700" cy="742950"/>
          </a:xfrm>
          <a:custGeom>
            <a:avLst/>
            <a:gdLst>
              <a:gd name="connsiteX0" fmla="*/ 640938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8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7A1DB-8BC2-48C2-BD42-84F7266D0DC8}"/>
              </a:ext>
            </a:extLst>
          </p:cNvPr>
          <p:cNvSpPr txBox="1"/>
          <p:nvPr/>
        </p:nvSpPr>
        <p:spPr>
          <a:xfrm>
            <a:off x="3493741" y="4049565"/>
            <a:ext cx="131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K-Means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42F27-777F-4CFF-9B97-DB526A98EA9E}"/>
              </a:ext>
            </a:extLst>
          </p:cNvPr>
          <p:cNvSpPr txBox="1"/>
          <p:nvPr/>
        </p:nvSpPr>
        <p:spPr>
          <a:xfrm>
            <a:off x="5441277" y="4049565"/>
            <a:ext cx="1150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K-Proto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01217-B20D-4033-BA32-4262875AD074}"/>
              </a:ext>
            </a:extLst>
          </p:cNvPr>
          <p:cNvSpPr txBox="1"/>
          <p:nvPr/>
        </p:nvSpPr>
        <p:spPr>
          <a:xfrm>
            <a:off x="7356883" y="4052490"/>
            <a:ext cx="1249060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DBSCAN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03DB9-C348-4665-8D5B-08A9038AC1C3}"/>
              </a:ext>
            </a:extLst>
          </p:cNvPr>
          <p:cNvGrpSpPr/>
          <p:nvPr/>
        </p:nvGrpSpPr>
        <p:grpSpPr>
          <a:xfrm>
            <a:off x="2978754" y="1971158"/>
            <a:ext cx="2343150" cy="1685925"/>
            <a:chOff x="1041559" y="1492187"/>
            <a:chExt cx="2343150" cy="16859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C849E5-3114-46AB-811D-08A8D89FE332}"/>
                </a:ext>
              </a:extLst>
            </p:cNvPr>
            <p:cNvSpPr/>
            <p:nvPr/>
          </p:nvSpPr>
          <p:spPr>
            <a:xfrm>
              <a:off x="1041559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336C85-D656-4D4F-B830-6B0535A185CA}"/>
                </a:ext>
              </a:extLst>
            </p:cNvPr>
            <p:cNvSpPr/>
            <p:nvPr/>
          </p:nvSpPr>
          <p:spPr>
            <a:xfrm>
              <a:off x="1650323" y="1597869"/>
              <a:ext cx="11256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K-Means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1F7297-4334-4388-9DD0-77708E054B2D}"/>
              </a:ext>
            </a:extLst>
          </p:cNvPr>
          <p:cNvGrpSpPr/>
          <p:nvPr/>
        </p:nvGrpSpPr>
        <p:grpSpPr>
          <a:xfrm>
            <a:off x="6900006" y="1971158"/>
            <a:ext cx="2343150" cy="1685925"/>
            <a:chOff x="4962811" y="1492187"/>
            <a:chExt cx="2343150" cy="16859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CC99C-C9B9-4271-9E73-11B956237E3C}"/>
                </a:ext>
              </a:extLst>
            </p:cNvPr>
            <p:cNvSpPr/>
            <p:nvPr/>
          </p:nvSpPr>
          <p:spPr>
            <a:xfrm>
              <a:off x="4962811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0A541B-58E4-4EAA-88E6-71A26FF3EA09}"/>
                </a:ext>
              </a:extLst>
            </p:cNvPr>
            <p:cNvSpPr/>
            <p:nvPr/>
          </p:nvSpPr>
          <p:spPr>
            <a:xfrm>
              <a:off x="5598023" y="1597869"/>
              <a:ext cx="1072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DBSCAN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3A7AB-A1BE-40AD-90BA-35B3D554B483}"/>
              </a:ext>
            </a:extLst>
          </p:cNvPr>
          <p:cNvGrpSpPr/>
          <p:nvPr/>
        </p:nvGrpSpPr>
        <p:grpSpPr>
          <a:xfrm>
            <a:off x="4924425" y="4902762"/>
            <a:ext cx="2343150" cy="1685925"/>
            <a:chOff x="2987230" y="4423791"/>
            <a:chExt cx="2343150" cy="16859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9C037-32CC-4C2D-A8C3-D70867972FDC}"/>
                </a:ext>
              </a:extLst>
            </p:cNvPr>
            <p:cNvSpPr/>
            <p:nvPr/>
          </p:nvSpPr>
          <p:spPr>
            <a:xfrm>
              <a:off x="2987230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8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851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91BA75-7266-4329-B85F-961E44BBFB51}"/>
                </a:ext>
              </a:extLst>
            </p:cNvPr>
            <p:cNvSpPr/>
            <p:nvPr/>
          </p:nvSpPr>
          <p:spPr>
            <a:xfrm>
              <a:off x="3378401" y="4472487"/>
              <a:ext cx="15704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K-Prototypes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2B6CB0-07CD-4A39-BDF3-B141178636F4}"/>
              </a:ext>
            </a:extLst>
          </p:cNvPr>
          <p:cNvSpPr txBox="1"/>
          <p:nvPr/>
        </p:nvSpPr>
        <p:spPr>
          <a:xfrm>
            <a:off x="3233702" y="69933"/>
            <a:ext cx="59665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I.A.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Segmentación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8287A5E-71D2-A352-E5EF-30C24702A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21" y="2528244"/>
            <a:ext cx="829880" cy="802705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1F6D787E-B014-C60F-F00B-7D768CB5D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0"/>
          <a:stretch/>
        </p:blipFill>
        <p:spPr>
          <a:xfrm>
            <a:off x="3994484" y="2556103"/>
            <a:ext cx="1252550" cy="704647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78347A4-E460-CEE6-F6E9-3FB0881D6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44" y="2488775"/>
            <a:ext cx="836579" cy="854040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F25BA399-6951-3996-2DFE-D9A554159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0"/>
          <a:stretch/>
        </p:blipFill>
        <p:spPr>
          <a:xfrm>
            <a:off x="5967296" y="5455891"/>
            <a:ext cx="1230591" cy="707886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52715E6-C7EB-829B-EFEB-C0FA5E70E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92" y="5400892"/>
            <a:ext cx="894617" cy="86854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A9D0677B-06AB-4CF6-ADFD-E8E9B915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74" y="2499857"/>
            <a:ext cx="1072729" cy="924591"/>
          </a:xfrm>
          <a:prstGeom prst="rect">
            <a:avLst/>
          </a:prstGeom>
        </p:spPr>
      </p:pic>
      <p:sp>
        <p:nvSpPr>
          <p:cNvPr id="19" name="TextBox 65">
            <a:extLst>
              <a:ext uri="{FF2B5EF4-FFF2-40B4-BE49-F238E27FC236}">
                <a16:creationId xmlns:a16="http://schemas.microsoft.com/office/drawing/2014/main" id="{05C1AB9C-E2A7-679D-205C-E48BFC4617E4}"/>
              </a:ext>
            </a:extLst>
          </p:cNvPr>
          <p:cNvSpPr txBox="1"/>
          <p:nvPr/>
        </p:nvSpPr>
        <p:spPr>
          <a:xfrm>
            <a:off x="393643" y="1091328"/>
            <a:ext cx="1164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Tres tipos de algoritmos que </a:t>
            </a:r>
            <a:r>
              <a:rPr lang="en-US" b="1" dirty="0" err="1">
                <a:solidFill>
                  <a:schemeClr val="accent1"/>
                </a:solidFill>
              </a:rPr>
              <a:t>buscan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u="sng" dirty="0" err="1">
                <a:solidFill>
                  <a:schemeClr val="accent1"/>
                </a:solidFill>
              </a:rPr>
              <a:t>encontrar</a:t>
            </a:r>
            <a:r>
              <a:rPr lang="en-US" b="1" u="sng" dirty="0">
                <a:solidFill>
                  <a:schemeClr val="accent1"/>
                </a:solidFill>
              </a:rPr>
              <a:t> y </a:t>
            </a:r>
            <a:r>
              <a:rPr lang="en-US" b="1" u="sng" dirty="0" err="1">
                <a:solidFill>
                  <a:schemeClr val="accent1"/>
                </a:solidFill>
              </a:rPr>
              <a:t>describir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los </a:t>
            </a:r>
            <a:r>
              <a:rPr lang="en-US" b="1" dirty="0" err="1">
                <a:solidFill>
                  <a:schemeClr val="accent1"/>
                </a:solidFill>
              </a:rPr>
              <a:t>distintos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u="sng" dirty="0">
                <a:solidFill>
                  <a:schemeClr val="accent1"/>
                </a:solidFill>
              </a:rPr>
              <a:t>segmentos de clientes </a:t>
            </a:r>
            <a:r>
              <a:rPr lang="en-US" b="1" dirty="0">
                <a:solidFill>
                  <a:schemeClr val="accent1"/>
                </a:solidFill>
              </a:rPr>
              <a:t>satisfechos y no satisfechos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AF46D18-D827-84B7-AC7E-A6BD9B3E1C99}"/>
              </a:ext>
            </a:extLst>
          </p:cNvPr>
          <p:cNvSpPr/>
          <p:nvPr/>
        </p:nvSpPr>
        <p:spPr>
          <a:xfrm>
            <a:off x="8300621" y="4951458"/>
            <a:ext cx="3258106" cy="13020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bg1"/>
                </a:solidFill>
              </a:rPr>
              <a:t>Se pueden desarrollar </a:t>
            </a:r>
            <a:r>
              <a:rPr lang="es-ES" sz="1800" b="1" dirty="0">
                <a:solidFill>
                  <a:schemeClr val="bg1"/>
                </a:solidFill>
              </a:rPr>
              <a:t>campañas de marketing </a:t>
            </a:r>
            <a:r>
              <a:rPr lang="es-ES" sz="1800" dirty="0">
                <a:solidFill>
                  <a:schemeClr val="bg1"/>
                </a:solidFill>
              </a:rPr>
              <a:t>y de </a:t>
            </a:r>
            <a:r>
              <a:rPr lang="es-ES" sz="1800" b="1" dirty="0">
                <a:solidFill>
                  <a:schemeClr val="bg1"/>
                </a:solidFill>
              </a:rPr>
              <a:t>fidelización</a:t>
            </a:r>
            <a:r>
              <a:rPr lang="es-ES" sz="1800" dirty="0">
                <a:solidFill>
                  <a:schemeClr val="bg1"/>
                </a:solidFill>
              </a:rPr>
              <a:t> más </a:t>
            </a:r>
            <a:r>
              <a:rPr lang="es-ES" sz="1800" b="1" dirty="0">
                <a:solidFill>
                  <a:schemeClr val="bg1"/>
                </a:solidFill>
              </a:rPr>
              <a:t>personalizadas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0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8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9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2" grpId="0" animBg="1"/>
          <p:bldP spid="24" grpId="0" animBg="1"/>
          <p:bldP spid="28" grpId="0"/>
          <p:bldP spid="29" grpId="0"/>
          <p:bldP spid="30" grpId="0"/>
          <p:bldP spid="45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0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2" grpId="0" animBg="1"/>
          <p:bldP spid="24" grpId="0" animBg="1"/>
          <p:bldP spid="28" grpId="0"/>
          <p:bldP spid="29" grpId="0"/>
          <p:bldP spid="30" grpId="0"/>
          <p:bldP spid="45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F3C79-33D3-43F0-9DAF-C8BFEB432DDF}"/>
              </a:ext>
            </a:extLst>
          </p:cNvPr>
          <p:cNvSpPr/>
          <p:nvPr/>
        </p:nvSpPr>
        <p:spPr>
          <a:xfrm>
            <a:off x="4731829" y="1409223"/>
            <a:ext cx="2714625" cy="2987041"/>
          </a:xfrm>
          <a:custGeom>
            <a:avLst/>
            <a:gdLst>
              <a:gd name="connsiteX0" fmla="*/ 1969294 w 2714625"/>
              <a:gd name="connsiteY0" fmla="*/ 3597021 h 3600450"/>
              <a:gd name="connsiteX1" fmla="*/ 747331 w 2714625"/>
              <a:gd name="connsiteY1" fmla="*/ 3597021 h 3600450"/>
              <a:gd name="connsiteX2" fmla="*/ 7144 w 2714625"/>
              <a:gd name="connsiteY2" fmla="*/ 2856833 h 3600450"/>
              <a:gd name="connsiteX3" fmla="*/ 7144 w 2714625"/>
              <a:gd name="connsiteY3" fmla="*/ 747332 h 3600450"/>
              <a:gd name="connsiteX4" fmla="*/ 747331 w 2714625"/>
              <a:gd name="connsiteY4" fmla="*/ 7144 h 3600450"/>
              <a:gd name="connsiteX5" fmla="*/ 1969294 w 2714625"/>
              <a:gd name="connsiteY5" fmla="*/ 7144 h 3600450"/>
              <a:gd name="connsiteX6" fmla="*/ 2709482 w 2714625"/>
              <a:gd name="connsiteY6" fmla="*/ 747332 h 3600450"/>
              <a:gd name="connsiteX7" fmla="*/ 2709482 w 2714625"/>
              <a:gd name="connsiteY7" fmla="*/ 2856833 h 3600450"/>
              <a:gd name="connsiteX8" fmla="*/ 1969294 w 2714625"/>
              <a:gd name="connsiteY8" fmla="*/ 3597021 h 3600450"/>
              <a:gd name="connsiteX9" fmla="*/ 747331 w 2714625"/>
              <a:gd name="connsiteY9" fmla="*/ 16764 h 3600450"/>
              <a:gd name="connsiteX10" fmla="*/ 16669 w 2714625"/>
              <a:gd name="connsiteY10" fmla="*/ 747427 h 3600450"/>
              <a:gd name="connsiteX11" fmla="*/ 16669 w 2714625"/>
              <a:gd name="connsiteY11" fmla="*/ 2856929 h 3600450"/>
              <a:gd name="connsiteX12" fmla="*/ 747331 w 2714625"/>
              <a:gd name="connsiteY12" fmla="*/ 3587591 h 3600450"/>
              <a:gd name="connsiteX13" fmla="*/ 1969294 w 2714625"/>
              <a:gd name="connsiteY13" fmla="*/ 3587591 h 3600450"/>
              <a:gd name="connsiteX14" fmla="*/ 2699957 w 2714625"/>
              <a:gd name="connsiteY14" fmla="*/ 2856929 h 3600450"/>
              <a:gd name="connsiteX15" fmla="*/ 2699957 w 2714625"/>
              <a:gd name="connsiteY15" fmla="*/ 747332 h 3600450"/>
              <a:gd name="connsiteX16" fmla="*/ 1969294 w 2714625"/>
              <a:gd name="connsiteY16" fmla="*/ 16669 h 3600450"/>
              <a:gd name="connsiteX17" fmla="*/ 747331 w 2714625"/>
              <a:gd name="connsiteY17" fmla="*/ 16669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14625" h="3600450">
                <a:moveTo>
                  <a:pt x="1969294" y="3597021"/>
                </a:moveTo>
                <a:lnTo>
                  <a:pt x="747331" y="3597021"/>
                </a:lnTo>
                <a:cubicBezTo>
                  <a:pt x="339185" y="3597021"/>
                  <a:pt x="7144" y="3264980"/>
                  <a:pt x="7144" y="2856833"/>
                </a:cubicBezTo>
                <a:lnTo>
                  <a:pt x="7144" y="747332"/>
                </a:lnTo>
                <a:cubicBezTo>
                  <a:pt x="7144" y="339185"/>
                  <a:pt x="339185" y="7144"/>
                  <a:pt x="747331" y="7144"/>
                </a:cubicBezTo>
                <a:lnTo>
                  <a:pt x="1969294" y="7144"/>
                </a:lnTo>
                <a:cubicBezTo>
                  <a:pt x="2377440" y="7144"/>
                  <a:pt x="2709482" y="339185"/>
                  <a:pt x="2709482" y="747332"/>
                </a:cubicBezTo>
                <a:lnTo>
                  <a:pt x="2709482" y="2856833"/>
                </a:lnTo>
                <a:cubicBezTo>
                  <a:pt x="2709482" y="3264980"/>
                  <a:pt x="2377440" y="3597021"/>
                  <a:pt x="1969294" y="3597021"/>
                </a:cubicBezTo>
                <a:close/>
                <a:moveTo>
                  <a:pt x="747331" y="16764"/>
                </a:moveTo>
                <a:cubicBezTo>
                  <a:pt x="344424" y="16764"/>
                  <a:pt x="16669" y="344519"/>
                  <a:pt x="16669" y="747427"/>
                </a:cubicBezTo>
                <a:lnTo>
                  <a:pt x="16669" y="2856929"/>
                </a:lnTo>
                <a:cubicBezTo>
                  <a:pt x="16669" y="3259836"/>
                  <a:pt x="344424" y="3587591"/>
                  <a:pt x="747331" y="3587591"/>
                </a:cubicBezTo>
                <a:lnTo>
                  <a:pt x="1969294" y="3587591"/>
                </a:lnTo>
                <a:cubicBezTo>
                  <a:pt x="2372202" y="3587591"/>
                  <a:pt x="2699957" y="3259836"/>
                  <a:pt x="2699957" y="2856929"/>
                </a:cubicBezTo>
                <a:lnTo>
                  <a:pt x="2699957" y="747332"/>
                </a:lnTo>
                <a:cubicBezTo>
                  <a:pt x="2699957" y="344424"/>
                  <a:pt x="2372202" y="16669"/>
                  <a:pt x="1969294" y="16669"/>
                </a:cubicBezTo>
                <a:lnTo>
                  <a:pt x="747331" y="1666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CA0504-B226-438C-A886-902BEC414BA4}"/>
              </a:ext>
            </a:extLst>
          </p:cNvPr>
          <p:cNvSpPr/>
          <p:nvPr/>
        </p:nvSpPr>
        <p:spPr>
          <a:xfrm>
            <a:off x="4460081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CA1936-8DCC-413C-8442-A75220BC23FC}"/>
              </a:ext>
            </a:extLst>
          </p:cNvPr>
          <p:cNvSpPr/>
          <p:nvPr/>
        </p:nvSpPr>
        <p:spPr>
          <a:xfrm>
            <a:off x="5656364" y="3934302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C952C0-5B7D-49A1-8564-9322BDAE219C}"/>
              </a:ext>
            </a:extLst>
          </p:cNvPr>
          <p:cNvSpPr/>
          <p:nvPr/>
        </p:nvSpPr>
        <p:spPr>
          <a:xfrm>
            <a:off x="6791896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2F056-8659-418C-81A0-7E9586647791}"/>
              </a:ext>
            </a:extLst>
          </p:cNvPr>
          <p:cNvGrpSpPr/>
          <p:nvPr/>
        </p:nvGrpSpPr>
        <p:grpSpPr>
          <a:xfrm>
            <a:off x="1731079" y="4396263"/>
            <a:ext cx="4910352" cy="2300366"/>
            <a:chOff x="385888" y="4456602"/>
            <a:chExt cx="4910352" cy="2300366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C36D6E9-0824-4B51-A3A8-0C56842E2ACD}"/>
                </a:ext>
              </a:extLst>
            </p:cNvPr>
            <p:cNvSpPr txBox="1"/>
            <p:nvPr/>
          </p:nvSpPr>
          <p:spPr>
            <a:xfrm>
              <a:off x="385888" y="4456602"/>
              <a:ext cx="3906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3"/>
                  </a:solidFill>
                </a:rPr>
                <a:t>Adultos vuelan por gusto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89357D7-6F10-4932-841A-9DBDCBB17CA9}"/>
                </a:ext>
              </a:extLst>
            </p:cNvPr>
            <p:cNvSpPr txBox="1"/>
            <p:nvPr/>
          </p:nvSpPr>
          <p:spPr>
            <a:xfrm>
              <a:off x="517341" y="5002642"/>
              <a:ext cx="47788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&gt; 30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Repetido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Económica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6’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Servicio = Comodidad = Conveniencia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De los 3 grupos &gt; Conveniencia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4482-AAA7-4D81-8EE6-7518E0C34F0F}"/>
              </a:ext>
            </a:extLst>
          </p:cNvPr>
          <p:cNvGrpSpPr/>
          <p:nvPr/>
        </p:nvGrpSpPr>
        <p:grpSpPr>
          <a:xfrm>
            <a:off x="-37833" y="1332138"/>
            <a:ext cx="4471546" cy="2300366"/>
            <a:chOff x="-178690" y="1332138"/>
            <a:chExt cx="4471546" cy="2300366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5638C1-42A6-4AC9-9A47-7658E5B7836E}"/>
                </a:ext>
              </a:extLst>
            </p:cNvPr>
            <p:cNvSpPr txBox="1"/>
            <p:nvPr/>
          </p:nvSpPr>
          <p:spPr>
            <a:xfrm>
              <a:off x="-178690" y="1332138"/>
              <a:ext cx="4471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2"/>
                  </a:solidFill>
                </a:rPr>
                <a:t>Adultos negocios, frecuentes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2A21944-AEA1-4AE9-BD86-B0B2AF00AEDD}"/>
                </a:ext>
              </a:extLst>
            </p:cNvPr>
            <p:cNvSpPr txBox="1"/>
            <p:nvPr/>
          </p:nvSpPr>
          <p:spPr>
            <a:xfrm>
              <a:off x="-37728" y="1878178"/>
              <a:ext cx="43305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&gt; 40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Repetido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Business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11’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Comodidad = Servicio &gt; Conveniencia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A0032-7B99-4939-85FB-222CDD231596}"/>
              </a:ext>
            </a:extLst>
          </p:cNvPr>
          <p:cNvGrpSpPr/>
          <p:nvPr/>
        </p:nvGrpSpPr>
        <p:grpSpPr>
          <a:xfrm>
            <a:off x="7832502" y="1332137"/>
            <a:ext cx="4130325" cy="2468326"/>
            <a:chOff x="7832502" y="1332138"/>
            <a:chExt cx="4130325" cy="1360049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911E0F2-970F-4E9C-AA54-3CB98D27A14F}"/>
                </a:ext>
              </a:extLst>
            </p:cNvPr>
            <p:cNvSpPr txBox="1"/>
            <p:nvPr/>
          </p:nvSpPr>
          <p:spPr>
            <a:xfrm>
              <a:off x="7832502" y="1332138"/>
              <a:ext cx="404129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3"/>
                  </a:solidFill>
                </a:rPr>
                <a:t>Adultos jóvenes negocios,</a:t>
              </a:r>
            </a:p>
            <a:p>
              <a:r>
                <a:rPr lang="en-US" sz="2800" b="1" dirty="0">
                  <a:solidFill>
                    <a:schemeClr val="accent3"/>
                  </a:solidFill>
                </a:rPr>
                <a:t>nuevos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F8C0C27-3299-4937-AEA0-EF73DFDEB832}"/>
                </a:ext>
              </a:extLst>
            </p:cNvPr>
            <p:cNvSpPr txBox="1"/>
            <p:nvPr/>
          </p:nvSpPr>
          <p:spPr>
            <a:xfrm>
              <a:off x="7832502" y="1878178"/>
              <a:ext cx="4130325" cy="81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30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Primera vez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Business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10’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Servicio &gt; Comodidad = Conveniencia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56C7F1-800C-435D-B326-78E4FCC4D3AE}"/>
              </a:ext>
            </a:extLst>
          </p:cNvPr>
          <p:cNvSpPr txBox="1"/>
          <p:nvPr/>
        </p:nvSpPr>
        <p:spPr>
          <a:xfrm>
            <a:off x="4711132" y="2107997"/>
            <a:ext cx="27536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Clientes</a:t>
            </a:r>
          </a:p>
          <a:p>
            <a:pPr algn="ctr"/>
            <a:r>
              <a:rPr lang="en-US" sz="4400" b="1" dirty="0"/>
              <a:t>satisfechos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D0B4-A28E-49E4-AF5A-6931CF851CBF}"/>
              </a:ext>
            </a:extLst>
          </p:cNvPr>
          <p:cNvSpPr txBox="1"/>
          <p:nvPr/>
        </p:nvSpPr>
        <p:spPr>
          <a:xfrm>
            <a:off x="4471438" y="1362780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83%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D927CD0D-76D2-DB3C-D33A-959BAD8F1D71}"/>
              </a:ext>
            </a:extLst>
          </p:cNvPr>
          <p:cNvSpPr txBox="1"/>
          <p:nvPr/>
        </p:nvSpPr>
        <p:spPr>
          <a:xfrm>
            <a:off x="6803253" y="1360114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0D0F9094-47F1-5D43-9F9D-97A804BBD7FF}"/>
              </a:ext>
            </a:extLst>
          </p:cNvPr>
          <p:cNvSpPr txBox="1"/>
          <p:nvPr/>
        </p:nvSpPr>
        <p:spPr>
          <a:xfrm>
            <a:off x="5749591" y="4103876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19" name="TextBox 61">
            <a:extLst>
              <a:ext uri="{FF2B5EF4-FFF2-40B4-BE49-F238E27FC236}">
                <a16:creationId xmlns:a16="http://schemas.microsoft.com/office/drawing/2014/main" id="{0FE9232A-9C7A-C31E-DCCD-4214B98CB676}"/>
              </a:ext>
            </a:extLst>
          </p:cNvPr>
          <p:cNvSpPr txBox="1"/>
          <p:nvPr/>
        </p:nvSpPr>
        <p:spPr>
          <a:xfrm>
            <a:off x="1692659" y="69933"/>
            <a:ext cx="9048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+mj-lt"/>
              </a:rPr>
              <a:t>I.A. Segmentación - </a:t>
            </a:r>
            <a:r>
              <a:rPr lang="en-US" sz="5400" b="1" dirty="0">
                <a:solidFill>
                  <a:schemeClr val="accent2"/>
                </a:solidFill>
                <a:latin typeface="+mj-lt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134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2" grpId="0"/>
      <p:bldP spid="33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F3C79-33D3-43F0-9DAF-C8BFEB432DDF}"/>
              </a:ext>
            </a:extLst>
          </p:cNvPr>
          <p:cNvSpPr/>
          <p:nvPr/>
        </p:nvSpPr>
        <p:spPr>
          <a:xfrm>
            <a:off x="4731829" y="1409223"/>
            <a:ext cx="2714625" cy="2987041"/>
          </a:xfrm>
          <a:custGeom>
            <a:avLst/>
            <a:gdLst>
              <a:gd name="connsiteX0" fmla="*/ 1969294 w 2714625"/>
              <a:gd name="connsiteY0" fmla="*/ 3597021 h 3600450"/>
              <a:gd name="connsiteX1" fmla="*/ 747331 w 2714625"/>
              <a:gd name="connsiteY1" fmla="*/ 3597021 h 3600450"/>
              <a:gd name="connsiteX2" fmla="*/ 7144 w 2714625"/>
              <a:gd name="connsiteY2" fmla="*/ 2856833 h 3600450"/>
              <a:gd name="connsiteX3" fmla="*/ 7144 w 2714625"/>
              <a:gd name="connsiteY3" fmla="*/ 747332 h 3600450"/>
              <a:gd name="connsiteX4" fmla="*/ 747331 w 2714625"/>
              <a:gd name="connsiteY4" fmla="*/ 7144 h 3600450"/>
              <a:gd name="connsiteX5" fmla="*/ 1969294 w 2714625"/>
              <a:gd name="connsiteY5" fmla="*/ 7144 h 3600450"/>
              <a:gd name="connsiteX6" fmla="*/ 2709482 w 2714625"/>
              <a:gd name="connsiteY6" fmla="*/ 747332 h 3600450"/>
              <a:gd name="connsiteX7" fmla="*/ 2709482 w 2714625"/>
              <a:gd name="connsiteY7" fmla="*/ 2856833 h 3600450"/>
              <a:gd name="connsiteX8" fmla="*/ 1969294 w 2714625"/>
              <a:gd name="connsiteY8" fmla="*/ 3597021 h 3600450"/>
              <a:gd name="connsiteX9" fmla="*/ 747331 w 2714625"/>
              <a:gd name="connsiteY9" fmla="*/ 16764 h 3600450"/>
              <a:gd name="connsiteX10" fmla="*/ 16669 w 2714625"/>
              <a:gd name="connsiteY10" fmla="*/ 747427 h 3600450"/>
              <a:gd name="connsiteX11" fmla="*/ 16669 w 2714625"/>
              <a:gd name="connsiteY11" fmla="*/ 2856929 h 3600450"/>
              <a:gd name="connsiteX12" fmla="*/ 747331 w 2714625"/>
              <a:gd name="connsiteY12" fmla="*/ 3587591 h 3600450"/>
              <a:gd name="connsiteX13" fmla="*/ 1969294 w 2714625"/>
              <a:gd name="connsiteY13" fmla="*/ 3587591 h 3600450"/>
              <a:gd name="connsiteX14" fmla="*/ 2699957 w 2714625"/>
              <a:gd name="connsiteY14" fmla="*/ 2856929 h 3600450"/>
              <a:gd name="connsiteX15" fmla="*/ 2699957 w 2714625"/>
              <a:gd name="connsiteY15" fmla="*/ 747332 h 3600450"/>
              <a:gd name="connsiteX16" fmla="*/ 1969294 w 2714625"/>
              <a:gd name="connsiteY16" fmla="*/ 16669 h 3600450"/>
              <a:gd name="connsiteX17" fmla="*/ 747331 w 2714625"/>
              <a:gd name="connsiteY17" fmla="*/ 16669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14625" h="3600450">
                <a:moveTo>
                  <a:pt x="1969294" y="3597021"/>
                </a:moveTo>
                <a:lnTo>
                  <a:pt x="747331" y="3597021"/>
                </a:lnTo>
                <a:cubicBezTo>
                  <a:pt x="339185" y="3597021"/>
                  <a:pt x="7144" y="3264980"/>
                  <a:pt x="7144" y="2856833"/>
                </a:cubicBezTo>
                <a:lnTo>
                  <a:pt x="7144" y="747332"/>
                </a:lnTo>
                <a:cubicBezTo>
                  <a:pt x="7144" y="339185"/>
                  <a:pt x="339185" y="7144"/>
                  <a:pt x="747331" y="7144"/>
                </a:cubicBezTo>
                <a:lnTo>
                  <a:pt x="1969294" y="7144"/>
                </a:lnTo>
                <a:cubicBezTo>
                  <a:pt x="2377440" y="7144"/>
                  <a:pt x="2709482" y="339185"/>
                  <a:pt x="2709482" y="747332"/>
                </a:cubicBezTo>
                <a:lnTo>
                  <a:pt x="2709482" y="2856833"/>
                </a:lnTo>
                <a:cubicBezTo>
                  <a:pt x="2709482" y="3264980"/>
                  <a:pt x="2377440" y="3597021"/>
                  <a:pt x="1969294" y="3597021"/>
                </a:cubicBezTo>
                <a:close/>
                <a:moveTo>
                  <a:pt x="747331" y="16764"/>
                </a:moveTo>
                <a:cubicBezTo>
                  <a:pt x="344424" y="16764"/>
                  <a:pt x="16669" y="344519"/>
                  <a:pt x="16669" y="747427"/>
                </a:cubicBezTo>
                <a:lnTo>
                  <a:pt x="16669" y="2856929"/>
                </a:lnTo>
                <a:cubicBezTo>
                  <a:pt x="16669" y="3259836"/>
                  <a:pt x="344424" y="3587591"/>
                  <a:pt x="747331" y="3587591"/>
                </a:cubicBezTo>
                <a:lnTo>
                  <a:pt x="1969294" y="3587591"/>
                </a:lnTo>
                <a:cubicBezTo>
                  <a:pt x="2372202" y="3587591"/>
                  <a:pt x="2699957" y="3259836"/>
                  <a:pt x="2699957" y="2856929"/>
                </a:cubicBezTo>
                <a:lnTo>
                  <a:pt x="2699957" y="747332"/>
                </a:lnTo>
                <a:cubicBezTo>
                  <a:pt x="2699957" y="344424"/>
                  <a:pt x="2372202" y="16669"/>
                  <a:pt x="1969294" y="16669"/>
                </a:cubicBezTo>
                <a:lnTo>
                  <a:pt x="747331" y="1666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8D5FE8FE-E3D5-13D0-AB96-9F336DC2E5DA}"/>
              </a:ext>
            </a:extLst>
          </p:cNvPr>
          <p:cNvSpPr/>
          <p:nvPr/>
        </p:nvSpPr>
        <p:spPr>
          <a:xfrm>
            <a:off x="6715553" y="3801772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CA0504-B226-438C-A886-902BEC414BA4}"/>
              </a:ext>
            </a:extLst>
          </p:cNvPr>
          <p:cNvSpPr/>
          <p:nvPr/>
        </p:nvSpPr>
        <p:spPr>
          <a:xfrm>
            <a:off x="4460081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CA1936-8DCC-413C-8442-A75220BC23FC}"/>
              </a:ext>
            </a:extLst>
          </p:cNvPr>
          <p:cNvSpPr/>
          <p:nvPr/>
        </p:nvSpPr>
        <p:spPr>
          <a:xfrm>
            <a:off x="4433712" y="3791358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C952C0-5B7D-49A1-8564-9322BDAE219C}"/>
              </a:ext>
            </a:extLst>
          </p:cNvPr>
          <p:cNvSpPr/>
          <p:nvPr/>
        </p:nvSpPr>
        <p:spPr>
          <a:xfrm>
            <a:off x="6791896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2F056-8659-418C-81A0-7E9586647791}"/>
              </a:ext>
            </a:extLst>
          </p:cNvPr>
          <p:cNvGrpSpPr/>
          <p:nvPr/>
        </p:nvGrpSpPr>
        <p:grpSpPr>
          <a:xfrm>
            <a:off x="508427" y="4253319"/>
            <a:ext cx="4910352" cy="2300366"/>
            <a:chOff x="385888" y="4456602"/>
            <a:chExt cx="4910352" cy="2300366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C36D6E9-0824-4B51-A3A8-0C56842E2ACD}"/>
                </a:ext>
              </a:extLst>
            </p:cNvPr>
            <p:cNvSpPr txBox="1"/>
            <p:nvPr/>
          </p:nvSpPr>
          <p:spPr>
            <a:xfrm>
              <a:off x="385888" y="4456602"/>
              <a:ext cx="3906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3"/>
                  </a:solidFill>
                </a:rPr>
                <a:t>Adultos vuelan por gusto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89357D7-6F10-4932-841A-9DBDCBB17CA9}"/>
                </a:ext>
              </a:extLst>
            </p:cNvPr>
            <p:cNvSpPr txBox="1"/>
            <p:nvPr/>
          </p:nvSpPr>
          <p:spPr>
            <a:xfrm>
              <a:off x="517341" y="5002642"/>
              <a:ext cx="47788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Mujeres &gt; 30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Repetido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Económica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12’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Servicio &gt; Comodidad &gt; Conveniencia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De los 4 grupos &gt; Servicio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4482-AAA7-4D81-8EE6-7518E0C34F0F}"/>
              </a:ext>
            </a:extLst>
          </p:cNvPr>
          <p:cNvGrpSpPr/>
          <p:nvPr/>
        </p:nvGrpSpPr>
        <p:grpSpPr>
          <a:xfrm>
            <a:off x="-37833" y="1332138"/>
            <a:ext cx="4471546" cy="2300366"/>
            <a:chOff x="-178690" y="1332138"/>
            <a:chExt cx="4471546" cy="2300366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5638C1-42A6-4AC9-9A47-7658E5B7836E}"/>
                </a:ext>
              </a:extLst>
            </p:cNvPr>
            <p:cNvSpPr txBox="1"/>
            <p:nvPr/>
          </p:nvSpPr>
          <p:spPr>
            <a:xfrm>
              <a:off x="-178690" y="1332138"/>
              <a:ext cx="4471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2"/>
                  </a:solidFill>
                </a:rPr>
                <a:t>Adultos negocios, frecuentes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2A21944-AEA1-4AE9-BD86-B0B2AF00AEDD}"/>
                </a:ext>
              </a:extLst>
            </p:cNvPr>
            <p:cNvSpPr txBox="1"/>
            <p:nvPr/>
          </p:nvSpPr>
          <p:spPr>
            <a:xfrm>
              <a:off x="-37728" y="1878178"/>
              <a:ext cx="43305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40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Repetido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Business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16’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Comodidad = Servicio = Conveniencia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Grupo más insatisfecho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A0032-7B99-4939-85FB-222CDD231596}"/>
              </a:ext>
            </a:extLst>
          </p:cNvPr>
          <p:cNvGrpSpPr/>
          <p:nvPr/>
        </p:nvGrpSpPr>
        <p:grpSpPr>
          <a:xfrm>
            <a:off x="7832501" y="1332137"/>
            <a:ext cx="4944823" cy="3383146"/>
            <a:chOff x="7832501" y="1332138"/>
            <a:chExt cx="4944823" cy="2106845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911E0F2-970F-4E9C-AA54-3CB98D27A14F}"/>
                </a:ext>
              </a:extLst>
            </p:cNvPr>
            <p:cNvSpPr txBox="1"/>
            <p:nvPr/>
          </p:nvSpPr>
          <p:spPr>
            <a:xfrm>
              <a:off x="7832501" y="1332138"/>
              <a:ext cx="4944823" cy="594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3"/>
                  </a:solidFill>
                </a:rPr>
                <a:t>Adultos vuelan por gusto, frecuentes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F8C0C27-3299-4937-AEA0-EF73DFDEB832}"/>
                </a:ext>
              </a:extLst>
            </p:cNvPr>
            <p:cNvSpPr txBox="1"/>
            <p:nvPr/>
          </p:nvSpPr>
          <p:spPr>
            <a:xfrm>
              <a:off x="7832502" y="1878178"/>
              <a:ext cx="4130325" cy="1560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Hombres &gt; 30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Repetido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Económica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13’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Servicio = Comodidad &gt; Conveniencia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56C7F1-800C-435D-B326-78E4FCC4D3AE}"/>
              </a:ext>
            </a:extLst>
          </p:cNvPr>
          <p:cNvSpPr txBox="1"/>
          <p:nvPr/>
        </p:nvSpPr>
        <p:spPr>
          <a:xfrm>
            <a:off x="4760632" y="2107997"/>
            <a:ext cx="2654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Clientes</a:t>
            </a:r>
          </a:p>
          <a:p>
            <a:pPr algn="ctr"/>
            <a:r>
              <a:rPr lang="en-US" sz="3600" b="1" dirty="0"/>
              <a:t>insatisfechos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D0B4-A28E-49E4-AF5A-6931CF851CBF}"/>
              </a:ext>
            </a:extLst>
          </p:cNvPr>
          <p:cNvSpPr txBox="1"/>
          <p:nvPr/>
        </p:nvSpPr>
        <p:spPr>
          <a:xfrm>
            <a:off x="4433712" y="1417091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26.4%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D927CD0D-76D2-DB3C-D33A-959BAD8F1D71}"/>
              </a:ext>
            </a:extLst>
          </p:cNvPr>
          <p:cNvSpPr txBox="1"/>
          <p:nvPr/>
        </p:nvSpPr>
        <p:spPr>
          <a:xfrm>
            <a:off x="6791896" y="1400663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24.7%</a:t>
            </a: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0D0F9094-47F1-5D43-9F9D-97A804BBD7FF}"/>
              </a:ext>
            </a:extLst>
          </p:cNvPr>
          <p:cNvSpPr txBox="1"/>
          <p:nvPr/>
        </p:nvSpPr>
        <p:spPr>
          <a:xfrm>
            <a:off x="4415394" y="4022323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24.5%</a:t>
            </a:r>
          </a:p>
        </p:txBody>
      </p:sp>
      <p:sp>
        <p:nvSpPr>
          <p:cNvPr id="19" name="TextBox 61">
            <a:extLst>
              <a:ext uri="{FF2B5EF4-FFF2-40B4-BE49-F238E27FC236}">
                <a16:creationId xmlns:a16="http://schemas.microsoft.com/office/drawing/2014/main" id="{0FE9232A-9C7A-C31E-DCCD-4214B98CB676}"/>
              </a:ext>
            </a:extLst>
          </p:cNvPr>
          <p:cNvSpPr txBox="1"/>
          <p:nvPr/>
        </p:nvSpPr>
        <p:spPr>
          <a:xfrm>
            <a:off x="1692659" y="69933"/>
            <a:ext cx="9048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+mj-lt"/>
              </a:rPr>
              <a:t>I.A. Segmentación - </a:t>
            </a:r>
            <a:r>
              <a:rPr lang="en-US" sz="5400" b="1" dirty="0">
                <a:solidFill>
                  <a:schemeClr val="accent2"/>
                </a:solidFill>
                <a:latin typeface="+mj-lt"/>
              </a:rPr>
              <a:t>Resultados</a:t>
            </a:r>
          </a:p>
        </p:txBody>
      </p:sp>
      <p:grpSp>
        <p:nvGrpSpPr>
          <p:cNvPr id="23" name="Group 29">
            <a:extLst>
              <a:ext uri="{FF2B5EF4-FFF2-40B4-BE49-F238E27FC236}">
                <a16:creationId xmlns:a16="http://schemas.microsoft.com/office/drawing/2014/main" id="{F4B96656-D663-6F9A-79C5-7B647684E66A}"/>
              </a:ext>
            </a:extLst>
          </p:cNvPr>
          <p:cNvGrpSpPr/>
          <p:nvPr/>
        </p:nvGrpSpPr>
        <p:grpSpPr>
          <a:xfrm>
            <a:off x="7743476" y="3932792"/>
            <a:ext cx="4130325" cy="2468326"/>
            <a:chOff x="7832502" y="1332138"/>
            <a:chExt cx="4130325" cy="1360049"/>
          </a:xfrm>
        </p:grpSpPr>
        <p:sp>
          <p:nvSpPr>
            <p:cNvPr id="24" name="TextBox 276">
              <a:extLst>
                <a:ext uri="{FF2B5EF4-FFF2-40B4-BE49-F238E27FC236}">
                  <a16:creationId xmlns:a16="http://schemas.microsoft.com/office/drawing/2014/main" id="{A736030B-89C0-D459-DADA-CE119C18AFBA}"/>
                </a:ext>
              </a:extLst>
            </p:cNvPr>
            <p:cNvSpPr txBox="1"/>
            <p:nvPr/>
          </p:nvSpPr>
          <p:spPr>
            <a:xfrm>
              <a:off x="7832502" y="1332138"/>
              <a:ext cx="4041299" cy="525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Adultos jóvenes negocios,</a:t>
              </a:r>
            </a:p>
            <a:p>
              <a:r>
                <a:rPr lang="en-US" sz="2800" b="1" dirty="0">
                  <a:solidFill>
                    <a:schemeClr val="accent2"/>
                  </a:solidFill>
                </a:rPr>
                <a:t>nuevos</a:t>
              </a:r>
            </a:p>
          </p:txBody>
        </p:sp>
        <p:sp>
          <p:nvSpPr>
            <p:cNvPr id="25" name="TextBox 277">
              <a:extLst>
                <a:ext uri="{FF2B5EF4-FFF2-40B4-BE49-F238E27FC236}">
                  <a16:creationId xmlns:a16="http://schemas.microsoft.com/office/drawing/2014/main" id="{AFACF2E0-BE63-73E4-291B-1EDDF04091B6}"/>
                </a:ext>
              </a:extLst>
            </p:cNvPr>
            <p:cNvSpPr txBox="1"/>
            <p:nvPr/>
          </p:nvSpPr>
          <p:spPr>
            <a:xfrm>
              <a:off x="7832502" y="1878178"/>
              <a:ext cx="4130325" cy="81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Hombres 30 años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Primera vez con la compañía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Clase Business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Retraso 13’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accent1"/>
                  </a:solidFill>
                </a:rPr>
                <a:t>Servicio &gt; Comodidad &gt; Conveniencia</a:t>
              </a:r>
            </a:p>
          </p:txBody>
        </p:sp>
      </p:grpSp>
      <p:sp>
        <p:nvSpPr>
          <p:cNvPr id="26" name="TextBox 32">
            <a:extLst>
              <a:ext uri="{FF2B5EF4-FFF2-40B4-BE49-F238E27FC236}">
                <a16:creationId xmlns:a16="http://schemas.microsoft.com/office/drawing/2014/main" id="{0859DB5C-EB3E-2101-3290-292CA9F05945}"/>
              </a:ext>
            </a:extLst>
          </p:cNvPr>
          <p:cNvSpPr txBox="1"/>
          <p:nvPr/>
        </p:nvSpPr>
        <p:spPr>
          <a:xfrm>
            <a:off x="6726341" y="4032901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24.4%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2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13" grpId="0" animBg="1"/>
      <p:bldP spid="14" grpId="0" animBg="1"/>
      <p:bldP spid="15" grpId="0" animBg="1"/>
      <p:bldP spid="32" grpId="0"/>
      <p:bldP spid="33" grpId="0"/>
      <p:bldP spid="17" grpId="0"/>
      <p:bldP spid="18" grpId="0"/>
      <p:bldP spid="19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B9D803-0AFA-4039-BFB4-B9C422B8B9AE}"/>
              </a:ext>
            </a:extLst>
          </p:cNvPr>
          <p:cNvSpPr/>
          <p:nvPr/>
        </p:nvSpPr>
        <p:spPr>
          <a:xfrm>
            <a:off x="418433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7A175C3-D343-4AC5-8EC0-D7E6F5288EF5}"/>
              </a:ext>
            </a:extLst>
          </p:cNvPr>
          <p:cNvSpPr/>
          <p:nvPr/>
        </p:nvSpPr>
        <p:spPr>
          <a:xfrm>
            <a:off x="871823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4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4" y="209706"/>
                  <a:pt x="7144" y="137636"/>
                </a:cubicBezTo>
                <a:cubicBezTo>
                  <a:pt x="7144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2FEB8C-DB75-4FFA-90E4-A80721805969}"/>
              </a:ext>
            </a:extLst>
          </p:cNvPr>
          <p:cNvSpPr/>
          <p:nvPr/>
        </p:nvSpPr>
        <p:spPr>
          <a:xfrm>
            <a:off x="2393061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7EFCDB-6222-4879-BE6D-36E4301EFD5B}"/>
              </a:ext>
            </a:extLst>
          </p:cNvPr>
          <p:cNvSpPr/>
          <p:nvPr/>
        </p:nvSpPr>
        <p:spPr>
          <a:xfrm>
            <a:off x="2846451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1F0FE92-A0E0-4E10-BF6B-C5A5D22AAC1E}"/>
              </a:ext>
            </a:extLst>
          </p:cNvPr>
          <p:cNvSpPr/>
          <p:nvPr/>
        </p:nvSpPr>
        <p:spPr>
          <a:xfrm>
            <a:off x="4367688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DFE447-1D34-4A15-9E7E-A94A79E45C3C}"/>
              </a:ext>
            </a:extLst>
          </p:cNvPr>
          <p:cNvSpPr/>
          <p:nvPr/>
        </p:nvSpPr>
        <p:spPr>
          <a:xfrm>
            <a:off x="4821078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3F2C2A-03AF-4E08-9734-5A1049EC93C4}"/>
              </a:ext>
            </a:extLst>
          </p:cNvPr>
          <p:cNvSpPr/>
          <p:nvPr/>
        </p:nvSpPr>
        <p:spPr>
          <a:xfrm>
            <a:off x="6342411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79896F9-6966-4AB8-BDBE-95A3D83DF3A4}"/>
              </a:ext>
            </a:extLst>
          </p:cNvPr>
          <p:cNvSpPr/>
          <p:nvPr/>
        </p:nvSpPr>
        <p:spPr>
          <a:xfrm>
            <a:off x="6795801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DC0B8F-C350-408D-9820-1E5E55256335}"/>
              </a:ext>
            </a:extLst>
          </p:cNvPr>
          <p:cNvSpPr/>
          <p:nvPr/>
        </p:nvSpPr>
        <p:spPr>
          <a:xfrm>
            <a:off x="8317039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998E3A-647A-42D0-B802-F4E3C38039BE}"/>
              </a:ext>
            </a:extLst>
          </p:cNvPr>
          <p:cNvSpPr/>
          <p:nvPr/>
        </p:nvSpPr>
        <p:spPr>
          <a:xfrm>
            <a:off x="8770429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055312-4E47-4F71-BBA0-B8CA9AB1EF46}"/>
              </a:ext>
            </a:extLst>
          </p:cNvPr>
          <p:cNvSpPr/>
          <p:nvPr/>
        </p:nvSpPr>
        <p:spPr>
          <a:xfrm>
            <a:off x="10291762" y="1525023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3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6" y="1174909"/>
                  <a:pt x="7143" y="913495"/>
                  <a:pt x="7143" y="591026"/>
                </a:cubicBezTo>
                <a:cubicBezTo>
                  <a:pt x="7143" y="268557"/>
                  <a:pt x="268556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611930-12F9-4BEE-AEA6-73A06A84C505}"/>
              </a:ext>
            </a:extLst>
          </p:cNvPr>
          <p:cNvSpPr/>
          <p:nvPr/>
        </p:nvSpPr>
        <p:spPr>
          <a:xfrm>
            <a:off x="10745152" y="3183897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7 w 266700"/>
              <a:gd name="connsiteY1" fmla="*/ 268129 h 266700"/>
              <a:gd name="connsiteX2" fmla="*/ 7145 w 266700"/>
              <a:gd name="connsiteY2" fmla="*/ 137636 h 266700"/>
              <a:gd name="connsiteX3" fmla="*/ 137637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6" y="268129"/>
                  <a:pt x="137637" y="268129"/>
                </a:cubicBezTo>
                <a:cubicBezTo>
                  <a:pt x="65568" y="268129"/>
                  <a:pt x="7145" y="209706"/>
                  <a:pt x="7145" y="137636"/>
                </a:cubicBezTo>
                <a:cubicBezTo>
                  <a:pt x="7145" y="65567"/>
                  <a:pt x="65568" y="7144"/>
                  <a:pt x="137637" y="7144"/>
                </a:cubicBezTo>
                <a:cubicBezTo>
                  <a:pt x="209706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06B75B-F727-4355-86E6-B959757FC0C8}"/>
              </a:ext>
            </a:extLst>
          </p:cNvPr>
          <p:cNvGrpSpPr/>
          <p:nvPr/>
        </p:nvGrpSpPr>
        <p:grpSpPr>
          <a:xfrm>
            <a:off x="104775" y="3671887"/>
            <a:ext cx="1800796" cy="1787868"/>
            <a:chOff x="104775" y="4173593"/>
            <a:chExt cx="1800796" cy="17878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57E796-D863-4479-B5B7-0FD8F82BE2CB}"/>
                </a:ext>
              </a:extLst>
            </p:cNvPr>
            <p:cNvSpPr txBox="1"/>
            <p:nvPr/>
          </p:nvSpPr>
          <p:spPr>
            <a:xfrm>
              <a:off x="196691" y="4173593"/>
              <a:ext cx="1616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Lealtad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BFD6BF-C505-4ED0-A19E-BCACD45D76E0}"/>
                </a:ext>
              </a:extLst>
            </p:cNvPr>
            <p:cNvSpPr/>
            <p:nvPr/>
          </p:nvSpPr>
          <p:spPr>
            <a:xfrm>
              <a:off x="104775" y="4576466"/>
              <a:ext cx="180079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Los </a:t>
              </a:r>
              <a:r>
                <a:rPr lang="en-US" sz="1400" b="1" dirty="0">
                  <a:solidFill>
                    <a:schemeClr val="accent1"/>
                  </a:solidFill>
                </a:rPr>
                <a:t>algoritmos</a:t>
              </a:r>
              <a:r>
                <a:rPr lang="en-US" sz="1400" dirty="0">
                  <a:solidFill>
                    <a:schemeClr val="accent1"/>
                  </a:solidFill>
                </a:rPr>
                <a:t> indican que </a:t>
              </a:r>
              <a:r>
                <a:rPr lang="en-US" sz="1400" b="1" dirty="0">
                  <a:solidFill>
                    <a:schemeClr val="accent1"/>
                  </a:solidFill>
                </a:rPr>
                <a:t>lealtad </a:t>
              </a:r>
              <a:r>
                <a:rPr lang="en-US" sz="1400" b="1" dirty="0" err="1">
                  <a:solidFill>
                    <a:schemeClr val="accent1"/>
                  </a:solidFill>
                </a:rPr>
                <a:t>reducida</a:t>
              </a:r>
              <a:r>
                <a:rPr lang="en-US" sz="1400" b="1" dirty="0">
                  <a:solidFill>
                    <a:schemeClr val="accent1"/>
                  </a:solidFill>
                </a:rPr>
                <a:t> </a:t>
              </a:r>
              <a:r>
                <a:rPr lang="en-US" sz="1400" dirty="0">
                  <a:solidFill>
                    <a:schemeClr val="accent1"/>
                  </a:solidFill>
                </a:rPr>
                <a:t>esta </a:t>
              </a:r>
              <a:r>
                <a:rPr lang="en-US" sz="1400" b="1" dirty="0">
                  <a:solidFill>
                    <a:schemeClr val="accent1"/>
                  </a:solidFill>
                </a:rPr>
                <a:t>altamente</a:t>
              </a:r>
              <a:r>
                <a:rPr lang="en-US" sz="1400" dirty="0">
                  <a:solidFill>
                    <a:schemeClr val="accent1"/>
                  </a:solidFill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</a:rPr>
                <a:t>relacionada</a:t>
              </a:r>
              <a:r>
                <a:rPr lang="en-US" sz="1400" dirty="0">
                  <a:solidFill>
                    <a:schemeClr val="accent1"/>
                  </a:solidFill>
                </a:rPr>
                <a:t> con la </a:t>
              </a:r>
              <a:r>
                <a:rPr lang="en-US" sz="1400" b="1" dirty="0">
                  <a:solidFill>
                    <a:schemeClr val="accent1"/>
                  </a:solidFill>
                </a:rPr>
                <a:t>insatisfacción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D80E66-5E9C-4A4B-B412-1BE5C448E7A6}"/>
              </a:ext>
            </a:extLst>
          </p:cNvPr>
          <p:cNvGrpSpPr/>
          <p:nvPr/>
        </p:nvGrpSpPr>
        <p:grpSpPr>
          <a:xfrm>
            <a:off x="2079402" y="3667541"/>
            <a:ext cx="1800796" cy="1576770"/>
            <a:chOff x="2079402" y="4169247"/>
            <a:chExt cx="1800796" cy="15767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9E9F59-8F67-42EA-81EF-1C6EA4E291B2}"/>
                </a:ext>
              </a:extLst>
            </p:cNvPr>
            <p:cNvSpPr/>
            <p:nvPr/>
          </p:nvSpPr>
          <p:spPr>
            <a:xfrm>
              <a:off x="2118990" y="4169247"/>
              <a:ext cx="1721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Características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DF287-E13F-4554-A1B9-2AAB7466EBF5}"/>
                </a:ext>
              </a:extLst>
            </p:cNvPr>
            <p:cNvSpPr/>
            <p:nvPr/>
          </p:nvSpPr>
          <p:spPr>
            <a:xfrm>
              <a:off x="2079402" y="4576466"/>
              <a:ext cx="1800796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Invertir </a:t>
              </a:r>
              <a:r>
                <a:rPr lang="en-US" sz="1400" b="1" dirty="0">
                  <a:solidFill>
                    <a:schemeClr val="accent1"/>
                  </a:solidFill>
                </a:rPr>
                <a:t>recursos</a:t>
              </a:r>
              <a:r>
                <a:rPr lang="en-US" sz="1400" dirty="0">
                  <a:solidFill>
                    <a:schemeClr val="accent1"/>
                  </a:solidFill>
                </a:rPr>
                <a:t> en las </a:t>
              </a:r>
              <a:r>
                <a:rPr lang="en-US" sz="1400" b="1" dirty="0">
                  <a:solidFill>
                    <a:schemeClr val="accent1"/>
                  </a:solidFill>
                </a:rPr>
                <a:t>3 características </a:t>
              </a:r>
              <a:r>
                <a:rPr lang="en-US" sz="1400" dirty="0">
                  <a:solidFill>
                    <a:schemeClr val="accent1"/>
                  </a:solidFill>
                </a:rPr>
                <a:t>que </a:t>
              </a:r>
              <a:r>
                <a:rPr lang="en-US" sz="1400" b="1" dirty="0">
                  <a:solidFill>
                    <a:schemeClr val="accent1"/>
                  </a:solidFill>
                </a:rPr>
                <a:t>influyen</a:t>
              </a:r>
              <a:r>
                <a:rPr lang="en-US" sz="1400" dirty="0">
                  <a:solidFill>
                    <a:schemeClr val="accent1"/>
                  </a:solidFill>
                </a:rPr>
                <a:t> de manera relevante en la </a:t>
              </a:r>
              <a:r>
                <a:rPr lang="en-US" sz="1400" b="1" dirty="0">
                  <a:solidFill>
                    <a:schemeClr val="accent1"/>
                  </a:solidFill>
                </a:rPr>
                <a:t>satisfacción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F5E62-3741-4D35-8580-7B5F599961DC}"/>
              </a:ext>
            </a:extLst>
          </p:cNvPr>
          <p:cNvGrpSpPr/>
          <p:nvPr/>
        </p:nvGrpSpPr>
        <p:grpSpPr>
          <a:xfrm>
            <a:off x="4054029" y="3667541"/>
            <a:ext cx="1800796" cy="2653988"/>
            <a:chOff x="4054029" y="4169247"/>
            <a:chExt cx="1800796" cy="26539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C7BF9-0E28-4273-8089-380DBC6EFEB5}"/>
                </a:ext>
              </a:extLst>
            </p:cNvPr>
            <p:cNvSpPr/>
            <p:nvPr/>
          </p:nvSpPr>
          <p:spPr>
            <a:xfrm>
              <a:off x="4250550" y="4169247"/>
              <a:ext cx="1407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Comodidad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C78080-E826-4E57-91FB-EFB0C3DC123E}"/>
                </a:ext>
              </a:extLst>
            </p:cNvPr>
            <p:cNvSpPr/>
            <p:nvPr/>
          </p:nvSpPr>
          <p:spPr>
            <a:xfrm>
              <a:off x="4054029" y="4576466"/>
              <a:ext cx="180079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Promocionar los beneficios de la comodidad</a:t>
              </a:r>
            </a:p>
            <a:p>
              <a:endParaRPr lang="en-US" sz="1400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Ofrecer servicios adicionles</a:t>
              </a:r>
            </a:p>
            <a:p>
              <a:endParaRPr lang="en-US" sz="1400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Ofrecer más opciones de entretenimiento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62AED0-8380-40CA-9272-4E95121B7850}"/>
              </a:ext>
            </a:extLst>
          </p:cNvPr>
          <p:cNvGrpSpPr/>
          <p:nvPr/>
        </p:nvGrpSpPr>
        <p:grpSpPr>
          <a:xfrm>
            <a:off x="6028752" y="3653670"/>
            <a:ext cx="2071572" cy="2513971"/>
            <a:chOff x="6028752" y="4155376"/>
            <a:chExt cx="2071572" cy="25139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E8C672-CE7F-41D5-8FD4-E3A8DC7CC444}"/>
                </a:ext>
              </a:extLst>
            </p:cNvPr>
            <p:cNvSpPr/>
            <p:nvPr/>
          </p:nvSpPr>
          <p:spPr>
            <a:xfrm>
              <a:off x="6418113" y="4155376"/>
              <a:ext cx="10220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Servicio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A28ED-857E-46C0-AB7B-033F6CC5AC01}"/>
                </a:ext>
              </a:extLst>
            </p:cNvPr>
            <p:cNvSpPr/>
            <p:nvPr/>
          </p:nvSpPr>
          <p:spPr>
            <a:xfrm>
              <a:off x="6028752" y="4576466"/>
              <a:ext cx="2071572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Trato más personalizado para pasajeros</a:t>
              </a:r>
            </a:p>
            <a:p>
              <a:endParaRPr lang="en-US" sz="1400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Retroalimentación de los clientes para identificar áreas de mejora en el servicio</a:t>
              </a:r>
            </a:p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E6A551-9C20-4442-BABE-EDD2D7D59979}"/>
              </a:ext>
            </a:extLst>
          </p:cNvPr>
          <p:cNvGrpSpPr/>
          <p:nvPr/>
        </p:nvGrpSpPr>
        <p:grpSpPr>
          <a:xfrm>
            <a:off x="8003475" y="3653670"/>
            <a:ext cx="1800796" cy="2021528"/>
            <a:chOff x="8003475" y="4155376"/>
            <a:chExt cx="1800796" cy="20215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5865C-240D-4BB5-9904-CA53F0B4882F}"/>
                </a:ext>
              </a:extLst>
            </p:cNvPr>
            <p:cNvSpPr/>
            <p:nvPr/>
          </p:nvSpPr>
          <p:spPr>
            <a:xfrm>
              <a:off x="8100324" y="4155376"/>
              <a:ext cx="16069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Conveniencia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924A40-619C-4DA7-92A6-2CD46F56E865}"/>
                </a:ext>
              </a:extLst>
            </p:cNvPr>
            <p:cNvSpPr/>
            <p:nvPr/>
          </p:nvSpPr>
          <p:spPr>
            <a:xfrm>
              <a:off x="8003475" y="4576466"/>
              <a:ext cx="1800796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Agilizar proceso de embarque</a:t>
              </a:r>
            </a:p>
            <a:p>
              <a:endParaRPr lang="en-US" sz="1400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Informar al cliente a </a:t>
              </a:r>
              <a:r>
                <a:rPr lang="en-US" sz="1400" dirty="0" err="1">
                  <a:solidFill>
                    <a:schemeClr val="accent1"/>
                  </a:solidFill>
                </a:rPr>
                <a:t>través</a:t>
              </a:r>
              <a:r>
                <a:rPr lang="en-US" sz="1400" dirty="0">
                  <a:solidFill>
                    <a:schemeClr val="accent1"/>
                  </a:solidFill>
                </a:rPr>
                <a:t> de multiples canales (app, correo…)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884AC1-BA17-4178-9EF2-BB7A94B2EDF7}"/>
              </a:ext>
            </a:extLst>
          </p:cNvPr>
          <p:cNvGrpSpPr/>
          <p:nvPr/>
        </p:nvGrpSpPr>
        <p:grpSpPr>
          <a:xfrm>
            <a:off x="9978103" y="3674650"/>
            <a:ext cx="2213897" cy="2862323"/>
            <a:chOff x="9978103" y="4176356"/>
            <a:chExt cx="2213897" cy="28623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258BE-7427-4A33-B3CD-FFC135623E71}"/>
                </a:ext>
              </a:extLst>
            </p:cNvPr>
            <p:cNvSpPr/>
            <p:nvPr/>
          </p:nvSpPr>
          <p:spPr>
            <a:xfrm>
              <a:off x="10622666" y="4176356"/>
              <a:ext cx="5506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I.A.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E97AF9-5CB5-4474-BBFA-6BCA901A047C}"/>
                </a:ext>
              </a:extLst>
            </p:cNvPr>
            <p:cNvSpPr/>
            <p:nvPr/>
          </p:nvSpPr>
          <p:spPr>
            <a:xfrm>
              <a:off x="9978103" y="4576466"/>
              <a:ext cx="2213897" cy="2462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1"/>
                  </a:solidFill>
                </a:rPr>
                <a:t>Información de valor</a:t>
              </a:r>
              <a:r>
                <a:rPr lang="en-US" sz="1400" dirty="0">
                  <a:solidFill>
                    <a:schemeClr val="accent1"/>
                  </a:solidFill>
                </a:rPr>
                <a:t>. R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evela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tres factores clave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 que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afectan la satisfacción 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del cliente y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perfiles de clientes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sz="14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400" i="0" dirty="0">
                  <a:solidFill>
                    <a:srgbClr val="374151"/>
                  </a:solidFill>
                  <a:effectLst/>
                  <a:latin typeface="Söhne"/>
                </a:rPr>
                <a:t>Se han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descubierto variables importantes 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para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predecir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 la </a:t>
              </a:r>
              <a:r>
                <a:rPr lang="es-ES" sz="1400" b="1" i="0" dirty="0">
                  <a:solidFill>
                    <a:srgbClr val="374151"/>
                  </a:solidFill>
                  <a:effectLst/>
                  <a:latin typeface="Söhne"/>
                </a:rPr>
                <a:t>satisfacción</a:t>
              </a:r>
              <a:r>
                <a:rPr lang="es-ES" sz="1400" b="0" i="0" dirty="0">
                  <a:solidFill>
                    <a:srgbClr val="374151"/>
                  </a:solidFill>
                  <a:effectLst/>
                  <a:latin typeface="Söhne"/>
                </a:rPr>
                <a:t> con la compañía aérea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12056-E76A-4E62-B823-4C08DB4AE0D6}"/>
              </a:ext>
            </a:extLst>
          </p:cNvPr>
          <p:cNvSpPr txBox="1"/>
          <p:nvPr/>
        </p:nvSpPr>
        <p:spPr>
          <a:xfrm>
            <a:off x="4036736" y="69933"/>
            <a:ext cx="4360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Conclusiones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9" name="Gráfico 8" descr="Corazón con relleno sólido">
            <a:extLst>
              <a:ext uri="{FF2B5EF4-FFF2-40B4-BE49-F238E27FC236}">
                <a16:creationId xmlns:a16="http://schemas.microsoft.com/office/drawing/2014/main" id="{EB2C30DD-FEFB-3C2D-B8CB-2D460B110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973" y="1658373"/>
            <a:ext cx="914400" cy="914400"/>
          </a:xfrm>
          <a:prstGeom prst="rect">
            <a:avLst/>
          </a:prstGeom>
        </p:spPr>
      </p:pic>
      <p:pic>
        <p:nvPicPr>
          <p:cNvPr id="32" name="Gráfico 31" descr="Gráfico radial con relleno sólido">
            <a:extLst>
              <a:ext uri="{FF2B5EF4-FFF2-40B4-BE49-F238E27FC236}">
                <a16:creationId xmlns:a16="http://schemas.microsoft.com/office/drawing/2014/main" id="{1EBAA75C-21DA-5BFC-3B6F-E52AB50C2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2600" y="1658373"/>
            <a:ext cx="914400" cy="914400"/>
          </a:xfrm>
          <a:prstGeom prst="rect">
            <a:avLst/>
          </a:prstGeom>
        </p:spPr>
      </p:pic>
      <p:pic>
        <p:nvPicPr>
          <p:cNvPr id="49" name="Gráfico 48" descr="Sofá con relleno sólido">
            <a:extLst>
              <a:ext uri="{FF2B5EF4-FFF2-40B4-BE49-F238E27FC236}">
                <a16:creationId xmlns:a16="http://schemas.microsoft.com/office/drawing/2014/main" id="{82CC2891-9447-AF8F-74A3-DE3B5CF5D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7227" y="1658373"/>
            <a:ext cx="914400" cy="914400"/>
          </a:xfrm>
          <a:prstGeom prst="rect">
            <a:avLst/>
          </a:prstGeom>
        </p:spPr>
      </p:pic>
      <p:pic>
        <p:nvPicPr>
          <p:cNvPr id="53" name="Gráfico 52" descr="Aterrizar con relleno sólido">
            <a:extLst>
              <a:ext uri="{FF2B5EF4-FFF2-40B4-BE49-F238E27FC236}">
                <a16:creationId xmlns:a16="http://schemas.microsoft.com/office/drawing/2014/main" id="{2C497D7B-E3B9-FF87-FA7E-01356935C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6579" y="1658373"/>
            <a:ext cx="914400" cy="914400"/>
          </a:xfrm>
          <a:prstGeom prst="rect">
            <a:avLst/>
          </a:prstGeom>
        </p:spPr>
      </p:pic>
      <p:pic>
        <p:nvPicPr>
          <p:cNvPr id="55" name="Gráfico 54" descr="Piloto hombre con relleno sólido">
            <a:extLst>
              <a:ext uri="{FF2B5EF4-FFF2-40B4-BE49-F238E27FC236}">
                <a16:creationId xmlns:a16="http://schemas.microsoft.com/office/drawing/2014/main" id="{CC38B7D9-6649-AC41-07A1-F462A64C1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1950" y="1658373"/>
            <a:ext cx="914400" cy="914400"/>
          </a:xfrm>
          <a:prstGeom prst="rect">
            <a:avLst/>
          </a:prstGeom>
        </p:spPr>
      </p:pic>
      <p:pic>
        <p:nvPicPr>
          <p:cNvPr id="57" name="Gráfico 56" descr="Binario con relleno sólido">
            <a:extLst>
              <a:ext uri="{FF2B5EF4-FFF2-40B4-BE49-F238E27FC236}">
                <a16:creationId xmlns:a16="http://schemas.microsoft.com/office/drawing/2014/main" id="{28594CD2-D367-EEDB-6A01-40400AF4A0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40796" y="16583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6" grpId="0" animBg="1"/>
      <p:bldP spid="37" grpId="0" animBg="1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A70A1-C5CF-4C31-9DFF-D7FD65D8F9D7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A1D1A0-3DC3-4F34-B721-352D5817FF15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6867A9-4783-46CB-889C-607E0C952DB7}"/>
              </a:ext>
            </a:extLst>
          </p:cNvPr>
          <p:cNvSpPr/>
          <p:nvPr/>
        </p:nvSpPr>
        <p:spPr>
          <a:xfrm>
            <a:off x="3820192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3 w 4552950"/>
              <a:gd name="connsiteY4" fmla="*/ 1359122 h 1362075"/>
              <a:gd name="connsiteX5" fmla="*/ 4546663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3" y="612457"/>
                  <a:pt x="4546663" y="1359122"/>
                </a:cubicBezTo>
                <a:lnTo>
                  <a:pt x="4546663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CD2FE6-76B4-43EB-A996-22126A3876DE}"/>
              </a:ext>
            </a:extLst>
          </p:cNvPr>
          <p:cNvSpPr/>
          <p:nvPr/>
        </p:nvSpPr>
        <p:spPr>
          <a:xfrm>
            <a:off x="3820192" y="-7144"/>
            <a:ext cx="4552950" cy="1362075"/>
          </a:xfrm>
          <a:custGeom>
            <a:avLst/>
            <a:gdLst>
              <a:gd name="connsiteX0" fmla="*/ 4546663 w 4552950"/>
              <a:gd name="connsiteY0" fmla="*/ 7144 h 1362075"/>
              <a:gd name="connsiteX1" fmla="*/ 4546663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3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3" y="7144"/>
                </a:moveTo>
                <a:lnTo>
                  <a:pt x="4546663" y="7144"/>
                </a:lnTo>
                <a:cubicBezTo>
                  <a:pt x="4546663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3" y="714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558E7-D06E-4C9E-B7A8-04BF819976E0}"/>
              </a:ext>
            </a:extLst>
          </p:cNvPr>
          <p:cNvGrpSpPr/>
          <p:nvPr/>
        </p:nvGrpSpPr>
        <p:grpSpPr>
          <a:xfrm>
            <a:off x="3543490" y="2436876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B7095D-DF89-40FE-9A5D-2C1BFC877382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B49959-5514-4078-BEF2-9B0C9EBCEB11}"/>
                </a:ext>
              </a:extLst>
            </p:cNvPr>
            <p:cNvGrpSpPr/>
            <p:nvPr/>
          </p:nvGrpSpPr>
          <p:grpSpPr>
            <a:xfrm>
              <a:off x="7502557" y="2701734"/>
              <a:ext cx="638841" cy="590550"/>
              <a:chOff x="7502557" y="2701734"/>
              <a:chExt cx="638841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850F6A-0F2F-40B1-8B18-8A297D774B8C}"/>
                  </a:ext>
                </a:extLst>
              </p:cNvPr>
              <p:cNvSpPr/>
              <p:nvPr/>
            </p:nvSpPr>
            <p:spPr>
              <a:xfrm>
                <a:off x="7655623" y="2701734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F952C9-0F21-4784-8C8B-0B763F559AA8}"/>
                  </a:ext>
                </a:extLst>
              </p:cNvPr>
              <p:cNvSpPr/>
              <p:nvPr/>
            </p:nvSpPr>
            <p:spPr>
              <a:xfrm>
                <a:off x="7502557" y="2956941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D1509-578B-4351-9798-457B5A115C6E}"/>
                </a:ext>
              </a:extLst>
            </p:cNvPr>
            <p:cNvGrpSpPr/>
            <p:nvPr/>
          </p:nvGrpSpPr>
          <p:grpSpPr>
            <a:xfrm>
              <a:off x="4102354" y="2701734"/>
              <a:ext cx="637762" cy="590550"/>
              <a:chOff x="4102354" y="2701734"/>
              <a:chExt cx="637762" cy="59055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B4D09B-5BD7-46A6-B037-F20B9E3463C1}"/>
                  </a:ext>
                </a:extLst>
              </p:cNvPr>
              <p:cNvSpPr/>
              <p:nvPr/>
            </p:nvSpPr>
            <p:spPr>
              <a:xfrm>
                <a:off x="4102354" y="2701734"/>
                <a:ext cx="485775" cy="590550"/>
              </a:xfrm>
              <a:custGeom>
                <a:avLst/>
                <a:gdLst>
                  <a:gd name="connsiteX0" fmla="*/ 482124 w 485775"/>
                  <a:gd name="connsiteY0" fmla="*/ 565531 h 590550"/>
                  <a:gd name="connsiteX1" fmla="*/ 478314 w 485775"/>
                  <a:gd name="connsiteY1" fmla="*/ 566484 h 590550"/>
                  <a:gd name="connsiteX2" fmla="*/ 383349 w 485775"/>
                  <a:gd name="connsiteY2" fmla="*/ 581247 h 590550"/>
                  <a:gd name="connsiteX3" fmla="*/ 273907 w 485775"/>
                  <a:gd name="connsiteY3" fmla="*/ 590582 h 590550"/>
                  <a:gd name="connsiteX4" fmla="*/ 180467 w 485775"/>
                  <a:gd name="connsiteY4" fmla="*/ 589820 h 590550"/>
                  <a:gd name="connsiteX5" fmla="*/ 134080 w 485775"/>
                  <a:gd name="connsiteY5" fmla="*/ 583819 h 590550"/>
                  <a:gd name="connsiteX6" fmla="*/ 97504 w 485775"/>
                  <a:gd name="connsiteY6" fmla="*/ 552958 h 590550"/>
                  <a:gd name="connsiteX7" fmla="*/ 93313 w 485775"/>
                  <a:gd name="connsiteY7" fmla="*/ 528765 h 590550"/>
                  <a:gd name="connsiteX8" fmla="*/ 82931 w 485775"/>
                  <a:gd name="connsiteY8" fmla="*/ 512477 h 590550"/>
                  <a:gd name="connsiteX9" fmla="*/ 53880 w 485775"/>
                  <a:gd name="connsiteY9" fmla="*/ 478854 h 590550"/>
                  <a:gd name="connsiteX10" fmla="*/ 55975 w 485775"/>
                  <a:gd name="connsiteY10" fmla="*/ 438182 h 590550"/>
                  <a:gd name="connsiteX11" fmla="*/ 50736 w 485775"/>
                  <a:gd name="connsiteY11" fmla="*/ 417608 h 590550"/>
                  <a:gd name="connsiteX12" fmla="*/ 47879 w 485775"/>
                  <a:gd name="connsiteY12" fmla="*/ 415322 h 590550"/>
                  <a:gd name="connsiteX13" fmla="*/ 14637 w 485775"/>
                  <a:gd name="connsiteY13" fmla="*/ 346456 h 590550"/>
                  <a:gd name="connsiteX14" fmla="*/ 21399 w 485775"/>
                  <a:gd name="connsiteY14" fmla="*/ 314166 h 590550"/>
                  <a:gd name="connsiteX15" fmla="*/ 21018 w 485775"/>
                  <a:gd name="connsiteY15" fmla="*/ 300546 h 590550"/>
                  <a:gd name="connsiteX16" fmla="*/ 8731 w 485775"/>
                  <a:gd name="connsiteY16" fmla="*/ 269970 h 590550"/>
                  <a:gd name="connsiteX17" fmla="*/ 26638 w 485775"/>
                  <a:gd name="connsiteY17" fmla="*/ 218726 h 590550"/>
                  <a:gd name="connsiteX18" fmla="*/ 72453 w 485775"/>
                  <a:gd name="connsiteY18" fmla="*/ 200628 h 590550"/>
                  <a:gd name="connsiteX19" fmla="*/ 159417 w 485775"/>
                  <a:gd name="connsiteY19" fmla="*/ 200343 h 590550"/>
                  <a:gd name="connsiteX20" fmla="*/ 231140 w 485775"/>
                  <a:gd name="connsiteY20" fmla="*/ 216059 h 590550"/>
                  <a:gd name="connsiteX21" fmla="*/ 242094 w 485775"/>
                  <a:gd name="connsiteY21" fmla="*/ 215583 h 590550"/>
                  <a:gd name="connsiteX22" fmla="*/ 248285 w 485775"/>
                  <a:gd name="connsiteY22" fmla="*/ 194532 h 590550"/>
                  <a:gd name="connsiteX23" fmla="*/ 228378 w 485775"/>
                  <a:gd name="connsiteY23" fmla="*/ 140526 h 590550"/>
                  <a:gd name="connsiteX24" fmla="*/ 227616 w 485775"/>
                  <a:gd name="connsiteY24" fmla="*/ 56991 h 590550"/>
                  <a:gd name="connsiteX25" fmla="*/ 243237 w 485775"/>
                  <a:gd name="connsiteY25" fmla="*/ 17558 h 590550"/>
                  <a:gd name="connsiteX26" fmla="*/ 271526 w 485775"/>
                  <a:gd name="connsiteY26" fmla="*/ 9843 h 590550"/>
                  <a:gd name="connsiteX27" fmla="*/ 283051 w 485775"/>
                  <a:gd name="connsiteY27" fmla="*/ 22987 h 590550"/>
                  <a:gd name="connsiteX28" fmla="*/ 306673 w 485775"/>
                  <a:gd name="connsiteY28" fmla="*/ 66707 h 590550"/>
                  <a:gd name="connsiteX29" fmla="*/ 368109 w 485775"/>
                  <a:gd name="connsiteY29" fmla="*/ 166434 h 590550"/>
                  <a:gd name="connsiteX30" fmla="*/ 438404 w 485775"/>
                  <a:gd name="connsiteY30" fmla="*/ 253301 h 590550"/>
                  <a:gd name="connsiteX31" fmla="*/ 479076 w 485775"/>
                  <a:gd name="connsiteY31" fmla="*/ 281305 h 590550"/>
                  <a:gd name="connsiteX32" fmla="*/ 482219 w 485775"/>
                  <a:gd name="connsiteY32" fmla="*/ 285972 h 590550"/>
                  <a:gd name="connsiteX33" fmla="*/ 482409 w 485775"/>
                  <a:gd name="connsiteY33" fmla="*/ 422275 h 590550"/>
                  <a:gd name="connsiteX34" fmla="*/ 482124 w 485775"/>
                  <a:gd name="connsiteY34" fmla="*/ 494665 h 590550"/>
                  <a:gd name="connsiteX35" fmla="*/ 482124 w 485775"/>
                  <a:gd name="connsiteY35" fmla="*/ 560197 h 590550"/>
                  <a:gd name="connsiteX36" fmla="*/ 482124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482124" y="565531"/>
                    </a:moveTo>
                    <a:cubicBezTo>
                      <a:pt x="480695" y="565912"/>
                      <a:pt x="479552" y="566293"/>
                      <a:pt x="478314" y="566484"/>
                    </a:cubicBezTo>
                    <a:cubicBezTo>
                      <a:pt x="446691" y="571437"/>
                      <a:pt x="415068" y="576675"/>
                      <a:pt x="383349" y="581247"/>
                    </a:cubicBezTo>
                    <a:cubicBezTo>
                      <a:pt x="347059" y="586486"/>
                      <a:pt x="310483" y="589915"/>
                      <a:pt x="273907" y="590582"/>
                    </a:cubicBezTo>
                    <a:cubicBezTo>
                      <a:pt x="242760" y="591058"/>
                      <a:pt x="211614" y="590487"/>
                      <a:pt x="180467" y="589820"/>
                    </a:cubicBezTo>
                    <a:cubicBezTo>
                      <a:pt x="164846" y="589439"/>
                      <a:pt x="149320" y="588010"/>
                      <a:pt x="134080" y="583819"/>
                    </a:cubicBezTo>
                    <a:cubicBezTo>
                      <a:pt x="117031" y="579152"/>
                      <a:pt x="103124" y="570675"/>
                      <a:pt x="97504" y="552958"/>
                    </a:cubicBezTo>
                    <a:cubicBezTo>
                      <a:pt x="95028" y="545243"/>
                      <a:pt x="94075" y="536956"/>
                      <a:pt x="93313" y="528765"/>
                    </a:cubicBezTo>
                    <a:cubicBezTo>
                      <a:pt x="92647" y="521240"/>
                      <a:pt x="89884" y="516001"/>
                      <a:pt x="82931" y="512477"/>
                    </a:cubicBezTo>
                    <a:cubicBezTo>
                      <a:pt x="68739" y="505333"/>
                      <a:pt x="58833" y="494093"/>
                      <a:pt x="53880" y="478854"/>
                    </a:cubicBezTo>
                    <a:cubicBezTo>
                      <a:pt x="49403" y="465138"/>
                      <a:pt x="50165" y="451517"/>
                      <a:pt x="55975" y="438182"/>
                    </a:cubicBezTo>
                    <a:cubicBezTo>
                      <a:pt x="59785" y="429419"/>
                      <a:pt x="58356" y="423704"/>
                      <a:pt x="50736" y="417608"/>
                    </a:cubicBezTo>
                    <a:cubicBezTo>
                      <a:pt x="49784" y="416846"/>
                      <a:pt x="48831" y="416084"/>
                      <a:pt x="47879" y="415322"/>
                    </a:cubicBezTo>
                    <a:cubicBezTo>
                      <a:pt x="26257" y="397510"/>
                      <a:pt x="14541" y="374841"/>
                      <a:pt x="14637" y="346456"/>
                    </a:cubicBezTo>
                    <a:cubicBezTo>
                      <a:pt x="14637" y="335217"/>
                      <a:pt x="17304" y="324549"/>
                      <a:pt x="21399" y="314166"/>
                    </a:cubicBezTo>
                    <a:cubicBezTo>
                      <a:pt x="23209" y="309499"/>
                      <a:pt x="23495" y="304927"/>
                      <a:pt x="21018" y="300546"/>
                    </a:cubicBezTo>
                    <a:cubicBezTo>
                      <a:pt x="15684" y="290830"/>
                      <a:pt x="11208" y="280829"/>
                      <a:pt x="8731" y="269970"/>
                    </a:cubicBezTo>
                    <a:cubicBezTo>
                      <a:pt x="4064" y="249110"/>
                      <a:pt x="9589" y="231870"/>
                      <a:pt x="26638" y="218726"/>
                    </a:cubicBezTo>
                    <a:cubicBezTo>
                      <a:pt x="40164" y="208343"/>
                      <a:pt x="55975" y="203581"/>
                      <a:pt x="72453" y="200628"/>
                    </a:cubicBezTo>
                    <a:cubicBezTo>
                      <a:pt x="101409" y="195390"/>
                      <a:pt x="130461" y="196437"/>
                      <a:pt x="159417" y="200343"/>
                    </a:cubicBezTo>
                    <a:cubicBezTo>
                      <a:pt x="183801" y="203581"/>
                      <a:pt x="207518" y="209296"/>
                      <a:pt x="231140" y="216059"/>
                    </a:cubicBezTo>
                    <a:cubicBezTo>
                      <a:pt x="234474" y="217011"/>
                      <a:pt x="238760" y="216726"/>
                      <a:pt x="242094" y="215583"/>
                    </a:cubicBezTo>
                    <a:cubicBezTo>
                      <a:pt x="250190" y="212630"/>
                      <a:pt x="252857" y="203105"/>
                      <a:pt x="248285" y="194532"/>
                    </a:cubicBezTo>
                    <a:cubicBezTo>
                      <a:pt x="239141" y="177387"/>
                      <a:pt x="232569" y="159385"/>
                      <a:pt x="228378" y="140526"/>
                    </a:cubicBezTo>
                    <a:cubicBezTo>
                      <a:pt x="222091" y="112808"/>
                      <a:pt x="222186" y="84900"/>
                      <a:pt x="227616" y="56991"/>
                    </a:cubicBezTo>
                    <a:cubicBezTo>
                      <a:pt x="230378" y="42894"/>
                      <a:pt x="234474" y="29274"/>
                      <a:pt x="243237" y="17558"/>
                    </a:cubicBezTo>
                    <a:cubicBezTo>
                      <a:pt x="250952" y="7271"/>
                      <a:pt x="261239" y="4413"/>
                      <a:pt x="271526" y="9843"/>
                    </a:cubicBezTo>
                    <a:cubicBezTo>
                      <a:pt x="276955" y="12795"/>
                      <a:pt x="280194" y="17653"/>
                      <a:pt x="283051" y="22987"/>
                    </a:cubicBezTo>
                    <a:cubicBezTo>
                      <a:pt x="290766" y="37656"/>
                      <a:pt x="298577" y="52229"/>
                      <a:pt x="306673" y="66707"/>
                    </a:cubicBezTo>
                    <a:cubicBezTo>
                      <a:pt x="325818" y="100711"/>
                      <a:pt x="346011" y="134239"/>
                      <a:pt x="368109" y="166434"/>
                    </a:cubicBezTo>
                    <a:cubicBezTo>
                      <a:pt x="389255" y="197294"/>
                      <a:pt x="411353" y="227298"/>
                      <a:pt x="438404" y="253301"/>
                    </a:cubicBezTo>
                    <a:cubicBezTo>
                      <a:pt x="450406" y="264827"/>
                      <a:pt x="463264" y="275209"/>
                      <a:pt x="479076" y="281305"/>
                    </a:cubicBezTo>
                    <a:cubicBezTo>
                      <a:pt x="481648" y="282258"/>
                      <a:pt x="482219" y="283591"/>
                      <a:pt x="482219" y="285972"/>
                    </a:cubicBezTo>
                    <a:cubicBezTo>
                      <a:pt x="482219" y="331407"/>
                      <a:pt x="482409" y="376841"/>
                      <a:pt x="482409" y="422275"/>
                    </a:cubicBezTo>
                    <a:cubicBezTo>
                      <a:pt x="482409" y="446373"/>
                      <a:pt x="482219" y="470472"/>
                      <a:pt x="482124" y="494665"/>
                    </a:cubicBezTo>
                    <a:cubicBezTo>
                      <a:pt x="482124" y="516477"/>
                      <a:pt x="482124" y="538385"/>
                      <a:pt x="482124" y="560197"/>
                    </a:cubicBezTo>
                    <a:cubicBezTo>
                      <a:pt x="482124" y="561912"/>
                      <a:pt x="482124" y="563626"/>
                      <a:pt x="482124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06DDD5-A9AA-49BD-A0B0-83BA01C01CBF}"/>
                  </a:ext>
                </a:extLst>
              </p:cNvPr>
              <p:cNvSpPr/>
              <p:nvPr/>
            </p:nvSpPr>
            <p:spPr>
              <a:xfrm>
                <a:off x="4606766" y="2956941"/>
                <a:ext cx="133350" cy="333375"/>
              </a:xfrm>
              <a:custGeom>
                <a:avLst/>
                <a:gdLst>
                  <a:gd name="connsiteX0" fmla="*/ 131064 w 133350"/>
                  <a:gd name="connsiteY0" fmla="*/ 328231 h 333375"/>
                  <a:gd name="connsiteX1" fmla="*/ 7144 w 133350"/>
                  <a:gd name="connsiteY1" fmla="*/ 328231 h 333375"/>
                  <a:gd name="connsiteX2" fmla="*/ 7144 w 133350"/>
                  <a:gd name="connsiteY2" fmla="*/ 7144 h 333375"/>
                  <a:gd name="connsiteX3" fmla="*/ 131064 w 133350"/>
                  <a:gd name="connsiteY3" fmla="*/ 7144 h 333375"/>
                  <a:gd name="connsiteX4" fmla="*/ 13106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131064" y="328231"/>
                    </a:moveTo>
                    <a:cubicBezTo>
                      <a:pt x="89630" y="328231"/>
                      <a:pt x="48387" y="328231"/>
                      <a:pt x="7144" y="328231"/>
                    </a:cubicBezTo>
                    <a:cubicBezTo>
                      <a:pt x="7144" y="221075"/>
                      <a:pt x="7144" y="114205"/>
                      <a:pt x="7144" y="7144"/>
                    </a:cubicBezTo>
                    <a:cubicBezTo>
                      <a:pt x="48578" y="7144"/>
                      <a:pt x="89726" y="7144"/>
                      <a:pt x="131064" y="7144"/>
                    </a:cubicBezTo>
                    <a:cubicBezTo>
                      <a:pt x="131064" y="114395"/>
                      <a:pt x="131064" y="221171"/>
                      <a:pt x="13106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EEA76-D42C-449A-892F-AE6DB02D343E}"/>
                </a:ext>
              </a:extLst>
            </p:cNvPr>
            <p:cNvSpPr txBox="1"/>
            <p:nvPr/>
          </p:nvSpPr>
          <p:spPr>
            <a:xfrm>
              <a:off x="5225465" y="2739015"/>
              <a:ext cx="17363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Gracias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BEF51-CCA8-4E36-A754-8B8668D3E6F0}"/>
              </a:ext>
            </a:extLst>
          </p:cNvPr>
          <p:cNvSpPr/>
          <p:nvPr/>
        </p:nvSpPr>
        <p:spPr>
          <a:xfrm>
            <a:off x="3333845" y="4025709"/>
            <a:ext cx="5524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Carlos Ricardo Prieto Álvarez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Doble Grado Ingeniería Informática y ADE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2023</a:t>
            </a:r>
          </a:p>
        </p:txBody>
      </p:sp>
      <p:pic>
        <p:nvPicPr>
          <p:cNvPr id="16" name="Picture 2" descr="Reconocimientos – Universidad Carlos III de Madrid">
            <a:extLst>
              <a:ext uri="{FF2B5EF4-FFF2-40B4-BE49-F238E27FC236}">
                <a16:creationId xmlns:a16="http://schemas.microsoft.com/office/drawing/2014/main" id="{2C9C9D8D-D550-1142-F67D-DCB90C2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16" y="249109"/>
            <a:ext cx="2333036" cy="69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8C96FF-78D2-4437-8DCA-6C4985C310D7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FDC9E3-ED9E-46D0-B897-B98E7B917AFD}"/>
              </a:ext>
            </a:extLst>
          </p:cNvPr>
          <p:cNvSpPr/>
          <p:nvPr/>
        </p:nvSpPr>
        <p:spPr>
          <a:xfrm>
            <a:off x="4839272" y="1236830"/>
            <a:ext cx="6962775" cy="4384339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E081BF-BE45-4FB8-A782-7E331FFCE2F6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F9197E-F5F7-4D68-8FB2-5CF62AAFBC67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5403-861A-47F1-BE64-3B6543AA2854}"/>
              </a:ext>
            </a:extLst>
          </p:cNvPr>
          <p:cNvSpPr txBox="1"/>
          <p:nvPr/>
        </p:nvSpPr>
        <p:spPr>
          <a:xfrm>
            <a:off x="5275594" y="518848"/>
            <a:ext cx="2111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Motivación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93CCC-2866-46CB-A818-7FBC3E4D426A}"/>
              </a:ext>
            </a:extLst>
          </p:cNvPr>
          <p:cNvSpPr/>
          <p:nvPr/>
        </p:nvSpPr>
        <p:spPr>
          <a:xfrm>
            <a:off x="5011318" y="1343075"/>
            <a:ext cx="636332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1"/>
                </a:solidFill>
              </a:rPr>
              <a:t>La </a:t>
            </a:r>
            <a:r>
              <a:rPr lang="es-ES" sz="1600" b="1" dirty="0">
                <a:solidFill>
                  <a:schemeClr val="accent1"/>
                </a:solidFill>
              </a:rPr>
              <a:t>satisfacción del cliente</a:t>
            </a:r>
            <a:r>
              <a:rPr lang="es-ES" sz="1600" dirty="0">
                <a:solidFill>
                  <a:schemeClr val="accent1"/>
                </a:solidFill>
              </a:rPr>
              <a:t> es </a:t>
            </a:r>
            <a:r>
              <a:rPr lang="es-ES" sz="1600" b="1" dirty="0">
                <a:solidFill>
                  <a:schemeClr val="accent1"/>
                </a:solidFill>
              </a:rPr>
              <a:t>fundamental para el rendimiento </a:t>
            </a:r>
            <a:r>
              <a:rPr lang="es-ES" sz="1600" dirty="0">
                <a:solidFill>
                  <a:schemeClr val="accent1"/>
                </a:solidFill>
              </a:rPr>
              <a:t>y la </a:t>
            </a:r>
            <a:r>
              <a:rPr lang="es-ES" sz="1600" b="1" dirty="0">
                <a:solidFill>
                  <a:schemeClr val="accent1"/>
                </a:solidFill>
              </a:rPr>
              <a:t>competitividad</a:t>
            </a:r>
            <a:r>
              <a:rPr lang="es-ES" sz="1600" dirty="0">
                <a:solidFill>
                  <a:schemeClr val="accent1"/>
                </a:solidFill>
              </a:rPr>
              <a:t> de las </a:t>
            </a:r>
            <a:r>
              <a:rPr lang="es-ES" sz="1600" b="1" dirty="0">
                <a:solidFill>
                  <a:schemeClr val="accent1"/>
                </a:solidFill>
              </a:rPr>
              <a:t>aerolíneas en el sector de la aviación</a:t>
            </a:r>
            <a:r>
              <a:rPr lang="es-ES" sz="1600" dirty="0">
                <a:solidFill>
                  <a:schemeClr val="accent1"/>
                </a:solidFill>
              </a:rPr>
              <a:t>.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1"/>
                </a:solidFill>
              </a:rPr>
              <a:t>Utilizar el </a:t>
            </a:r>
            <a:r>
              <a:rPr lang="es-ES" sz="1600" b="1" dirty="0">
                <a:solidFill>
                  <a:schemeClr val="accent1"/>
                </a:solidFill>
              </a:rPr>
              <a:t>potencial de los datos </a:t>
            </a:r>
            <a:r>
              <a:rPr lang="es-ES" sz="1600" dirty="0">
                <a:solidFill>
                  <a:schemeClr val="accent1"/>
                </a:solidFill>
              </a:rPr>
              <a:t>con un número elevado de registros para </a:t>
            </a:r>
            <a:r>
              <a:rPr lang="es-ES" sz="1600" b="1" dirty="0">
                <a:solidFill>
                  <a:schemeClr val="accent1"/>
                </a:solidFill>
              </a:rPr>
              <a:t>comprender mejor </a:t>
            </a:r>
            <a:r>
              <a:rPr lang="es-ES" sz="1600" dirty="0">
                <a:solidFill>
                  <a:schemeClr val="accent1"/>
                </a:solidFill>
              </a:rPr>
              <a:t>los </a:t>
            </a:r>
            <a:r>
              <a:rPr lang="es-ES" sz="1600" b="1" dirty="0">
                <a:solidFill>
                  <a:schemeClr val="accent1"/>
                </a:solidFill>
              </a:rPr>
              <a:t>aspectos que potencian</a:t>
            </a:r>
            <a:r>
              <a:rPr lang="es-ES" sz="1600" dirty="0">
                <a:solidFill>
                  <a:schemeClr val="accent1"/>
                </a:solidFill>
              </a:rPr>
              <a:t> la </a:t>
            </a:r>
            <a:r>
              <a:rPr lang="es-ES" sz="1600" b="1" dirty="0">
                <a:solidFill>
                  <a:schemeClr val="accent1"/>
                </a:solidFill>
              </a:rPr>
              <a:t>satisfacción del cliente.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1"/>
                </a:solidFill>
              </a:rPr>
              <a:t>Mejorar la interpretación </a:t>
            </a:r>
            <a:r>
              <a:rPr lang="es-ES" sz="1600" dirty="0">
                <a:solidFill>
                  <a:schemeClr val="accent1"/>
                </a:solidFill>
              </a:rPr>
              <a:t>de la </a:t>
            </a:r>
            <a:r>
              <a:rPr lang="es-ES" sz="1600" b="1" dirty="0">
                <a:solidFill>
                  <a:schemeClr val="accent1"/>
                </a:solidFill>
              </a:rPr>
              <a:t>opinión de los clientes </a:t>
            </a:r>
            <a:r>
              <a:rPr lang="es-ES" sz="1600" dirty="0">
                <a:solidFill>
                  <a:schemeClr val="accent1"/>
                </a:solidFill>
              </a:rPr>
              <a:t>de una </a:t>
            </a:r>
            <a:r>
              <a:rPr lang="es-ES" sz="1600" b="1" dirty="0">
                <a:solidFill>
                  <a:schemeClr val="accent1"/>
                </a:solidFill>
              </a:rPr>
              <a:t>aerolínea</a:t>
            </a:r>
            <a:r>
              <a:rPr lang="es-ES" sz="1600" dirty="0">
                <a:solidFill>
                  <a:schemeClr val="accent1"/>
                </a:solidFill>
              </a:rPr>
              <a:t> mediante la </a:t>
            </a:r>
            <a:r>
              <a:rPr lang="es-ES" sz="1600" b="1" dirty="0">
                <a:solidFill>
                  <a:schemeClr val="accent1"/>
                </a:solidFill>
              </a:rPr>
              <a:t>aplicación de inteligencia artificial y ciencia de datos.</a:t>
            </a:r>
          </a:p>
          <a:p>
            <a:endParaRPr lang="es-ES" sz="16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1"/>
                </a:solidFill>
              </a:rPr>
              <a:t>Atajar </a:t>
            </a:r>
            <a:r>
              <a:rPr lang="es-ES" sz="1600" dirty="0">
                <a:solidFill>
                  <a:schemeClr val="accent1"/>
                </a:solidFill>
              </a:rPr>
              <a:t>este</a:t>
            </a:r>
            <a:r>
              <a:rPr lang="es-ES" sz="1600" b="1" dirty="0">
                <a:solidFill>
                  <a:schemeClr val="accent1"/>
                </a:solidFill>
              </a:rPr>
              <a:t> problema de investigación de mercados </a:t>
            </a:r>
            <a:r>
              <a:rPr lang="es-ES" sz="1600" dirty="0">
                <a:solidFill>
                  <a:schemeClr val="accent1"/>
                </a:solidFill>
              </a:rPr>
              <a:t>con un </a:t>
            </a:r>
            <a:r>
              <a:rPr lang="es-ES" sz="1600" b="1" dirty="0">
                <a:solidFill>
                  <a:schemeClr val="accent1"/>
                </a:solidFill>
              </a:rPr>
              <a:t>enfoque</a:t>
            </a:r>
            <a:r>
              <a:rPr lang="es-ES" sz="1600" dirty="0">
                <a:solidFill>
                  <a:schemeClr val="accent1"/>
                </a:solidFill>
              </a:rPr>
              <a:t> </a:t>
            </a:r>
            <a:r>
              <a:rPr lang="es-ES" sz="1600" b="1" dirty="0">
                <a:solidFill>
                  <a:schemeClr val="accent1"/>
                </a:solidFill>
              </a:rPr>
              <a:t>Data-Driven Marketing </a:t>
            </a:r>
            <a:r>
              <a:rPr lang="es-ES" sz="1600" dirty="0">
                <a:solidFill>
                  <a:schemeClr val="accent1"/>
                </a:solidFill>
              </a:rPr>
              <a:t>y técnicas avanzadas de </a:t>
            </a:r>
            <a:r>
              <a:rPr lang="es-ES" sz="1600" b="1" dirty="0">
                <a:solidFill>
                  <a:schemeClr val="accent1"/>
                </a:solidFill>
              </a:rPr>
              <a:t>aprendizaje automático.</a:t>
            </a:r>
          </a:p>
          <a:p>
            <a:endParaRPr lang="es-ES" sz="16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1"/>
                </a:solidFill>
              </a:rPr>
              <a:t>Comprobar </a:t>
            </a:r>
            <a:r>
              <a:rPr lang="es-ES" sz="1600" dirty="0">
                <a:solidFill>
                  <a:schemeClr val="accent1"/>
                </a:solidFill>
              </a:rPr>
              <a:t>que la </a:t>
            </a:r>
            <a:r>
              <a:rPr lang="es-ES" sz="1600" b="1" dirty="0">
                <a:solidFill>
                  <a:schemeClr val="accent1"/>
                </a:solidFill>
              </a:rPr>
              <a:t>I.A. </a:t>
            </a:r>
            <a:r>
              <a:rPr lang="es-ES" sz="1600" dirty="0">
                <a:solidFill>
                  <a:schemeClr val="accent1"/>
                </a:solidFill>
              </a:rPr>
              <a:t>ayuda a</a:t>
            </a:r>
            <a:r>
              <a:rPr lang="es-ES" sz="1600" b="1" dirty="0">
                <a:solidFill>
                  <a:schemeClr val="accent1"/>
                </a:solidFill>
              </a:rPr>
              <a:t> anticipar el comportamiento futuro de los clientes </a:t>
            </a:r>
            <a:r>
              <a:rPr lang="es-ES" sz="1600" dirty="0">
                <a:solidFill>
                  <a:schemeClr val="accent1"/>
                </a:solidFill>
              </a:rPr>
              <a:t>en términos de </a:t>
            </a:r>
            <a:r>
              <a:rPr lang="es-ES" sz="1600" b="1" dirty="0">
                <a:solidFill>
                  <a:schemeClr val="accent1"/>
                </a:solidFill>
              </a:rPr>
              <a:t>satisfacción.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E7C1E3D-ACC5-4250-8242-5A1592AD7E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3391" y="2089421"/>
            <a:ext cx="3033754" cy="3038046"/>
          </a:xfrm>
          <a:prstGeom prst="roundRect">
            <a:avLst>
              <a:gd name="adj" fmla="val 0"/>
            </a:avLst>
          </a:prstGeom>
          <a:solidFill>
            <a:schemeClr val="accent3"/>
          </a:solidFill>
        </p:spPr>
      </p:sp>
    </p:spTree>
    <p:extLst>
      <p:ext uri="{BB962C8B-B14F-4D97-AF65-F5344CB8AC3E}">
        <p14:creationId xmlns:p14="http://schemas.microsoft.com/office/powerpoint/2010/main" val="845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1" grpId="0"/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E43446E-4A5E-4956-BF2E-CAF34DFD20E4}"/>
              </a:ext>
            </a:extLst>
          </p:cNvPr>
          <p:cNvGrpSpPr/>
          <p:nvPr/>
        </p:nvGrpSpPr>
        <p:grpSpPr>
          <a:xfrm>
            <a:off x="985313" y="2395218"/>
            <a:ext cx="9973485" cy="591158"/>
            <a:chOff x="910304" y="3846349"/>
            <a:chExt cx="8621350" cy="59115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D9847C-42E9-4BBC-852F-E7C1BDE67DBD}"/>
                </a:ext>
              </a:extLst>
            </p:cNvPr>
            <p:cNvSpPr/>
            <p:nvPr/>
          </p:nvSpPr>
          <p:spPr>
            <a:xfrm>
              <a:off x="910304" y="3885057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D841D-586C-4524-A530-7025D4185C2B}"/>
                </a:ext>
              </a:extLst>
            </p:cNvPr>
            <p:cNvSpPr txBox="1"/>
            <p:nvPr/>
          </p:nvSpPr>
          <p:spPr>
            <a:xfrm>
              <a:off x="1112439" y="3942937"/>
              <a:ext cx="1721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Objetivo </a:t>
              </a:r>
              <a:r>
                <a:rPr lang="en-US" sz="2000" b="1" dirty="0"/>
                <a:t>General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0B9844-7712-4B92-8C36-17A633F957EF}"/>
                </a:ext>
              </a:extLst>
            </p:cNvPr>
            <p:cNvGrpSpPr/>
            <p:nvPr/>
          </p:nvGrpSpPr>
          <p:grpSpPr>
            <a:xfrm>
              <a:off x="3151632" y="3846349"/>
              <a:ext cx="6380022" cy="591158"/>
              <a:chOff x="3151632" y="3846349"/>
              <a:chExt cx="6380022" cy="591158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040FB27-1B70-4463-A1AE-BA10636CA8BB}"/>
                  </a:ext>
                </a:extLst>
              </p:cNvPr>
              <p:cNvSpPr/>
              <p:nvPr/>
            </p:nvSpPr>
            <p:spPr>
              <a:xfrm>
                <a:off x="3151632" y="3885057"/>
                <a:ext cx="4407438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471DF-4DF6-4C69-B164-4C87486FD5D2}"/>
                  </a:ext>
                </a:extLst>
              </p:cNvPr>
              <p:cNvSpPr txBox="1"/>
              <p:nvPr/>
            </p:nvSpPr>
            <p:spPr>
              <a:xfrm>
                <a:off x="3201827" y="3846349"/>
                <a:ext cx="63298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Comprender qué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factores impulsan/reducen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la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 satisfacción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del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cliente --&gt; Resolver un problema de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marketing operativo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relacionado con el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 servicio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ofrecido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88D9F-A7BD-40DA-A632-F0739A8265C1}"/>
              </a:ext>
            </a:extLst>
          </p:cNvPr>
          <p:cNvGrpSpPr/>
          <p:nvPr/>
        </p:nvGrpSpPr>
        <p:grpSpPr>
          <a:xfrm>
            <a:off x="1989829" y="4739925"/>
            <a:ext cx="9920191" cy="584775"/>
            <a:chOff x="910304" y="4887182"/>
            <a:chExt cx="7794968" cy="5847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74C7B9-8685-4007-9C8E-385767B5BF3C}"/>
                </a:ext>
              </a:extLst>
            </p:cNvPr>
            <p:cNvSpPr/>
            <p:nvPr/>
          </p:nvSpPr>
          <p:spPr>
            <a:xfrm>
              <a:off x="910304" y="4887182"/>
              <a:ext cx="2105025" cy="552450"/>
            </a:xfrm>
            <a:custGeom>
              <a:avLst/>
              <a:gdLst>
                <a:gd name="connsiteX0" fmla="*/ 14288 w 2105025"/>
                <a:gd name="connsiteY0" fmla="*/ 545783 h 552450"/>
                <a:gd name="connsiteX1" fmla="*/ 2013585 w 2105025"/>
                <a:gd name="connsiteY1" fmla="*/ 545783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3"/>
                  </a:moveTo>
                  <a:lnTo>
                    <a:pt x="2013585" y="545783"/>
                  </a:lnTo>
                  <a:cubicBezTo>
                    <a:pt x="2059781" y="545783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2D3237-CAF3-4494-8775-C775AF3042FE}"/>
                </a:ext>
              </a:extLst>
            </p:cNvPr>
            <p:cNvSpPr txBox="1"/>
            <p:nvPr/>
          </p:nvSpPr>
          <p:spPr>
            <a:xfrm>
              <a:off x="1112439" y="4961561"/>
              <a:ext cx="2152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Objetivos</a:t>
              </a:r>
              <a:r>
                <a:rPr lang="en-US" sz="2000" b="1" dirty="0">
                  <a:solidFill>
                    <a:schemeClr val="accent1"/>
                  </a:solidFill>
                </a:rPr>
                <a:t> Específicos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7C5948-B8F1-4647-99C3-0AF6EDE16F9A}"/>
                </a:ext>
              </a:extLst>
            </p:cNvPr>
            <p:cNvGrpSpPr/>
            <p:nvPr/>
          </p:nvGrpSpPr>
          <p:grpSpPr>
            <a:xfrm>
              <a:off x="3151631" y="4887182"/>
              <a:ext cx="5553641" cy="584775"/>
              <a:chOff x="3151631" y="4887182"/>
              <a:chExt cx="5553641" cy="584775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5C1B9BB-9A3B-45E7-9A6B-C8E004FD3222}"/>
                  </a:ext>
                </a:extLst>
              </p:cNvPr>
              <p:cNvSpPr/>
              <p:nvPr/>
            </p:nvSpPr>
            <p:spPr>
              <a:xfrm>
                <a:off x="3151631" y="4887182"/>
                <a:ext cx="3802430" cy="552450"/>
              </a:xfrm>
              <a:custGeom>
                <a:avLst/>
                <a:gdLst>
                  <a:gd name="connsiteX0" fmla="*/ 2097310 w 2105025"/>
                  <a:gd name="connsiteY0" fmla="*/ 545783 h 552450"/>
                  <a:gd name="connsiteX1" fmla="*/ 98012 w 2105025"/>
                  <a:gd name="connsiteY1" fmla="*/ 545783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3"/>
                    </a:moveTo>
                    <a:lnTo>
                      <a:pt x="98012" y="545783"/>
                    </a:lnTo>
                    <a:cubicBezTo>
                      <a:pt x="51816" y="545783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884B9E-2B34-4748-9191-608F15B7E575}"/>
                  </a:ext>
                </a:extLst>
              </p:cNvPr>
              <p:cNvSpPr txBox="1"/>
              <p:nvPr/>
            </p:nvSpPr>
            <p:spPr>
              <a:xfrm>
                <a:off x="3198830" y="4887182"/>
                <a:ext cx="55064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Cubrir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enfoque de investigación cuantitativa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con finalidad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exploratoria, descriptiva y causal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CEBDA-781D-44D4-81F0-07AAE52717FB}"/>
              </a:ext>
            </a:extLst>
          </p:cNvPr>
          <p:cNvSpPr/>
          <p:nvPr/>
        </p:nvSpPr>
        <p:spPr>
          <a:xfrm>
            <a:off x="0" y="3569493"/>
            <a:ext cx="898887" cy="32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7DC5C3-9B8B-44EA-AEC0-E0AD38A49403}"/>
              </a:ext>
            </a:extLst>
          </p:cNvPr>
          <p:cNvSpPr/>
          <p:nvPr/>
        </p:nvSpPr>
        <p:spPr>
          <a:xfrm>
            <a:off x="11203115" y="356949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0A351E-B61A-48D1-8FAC-9CF391D62C59}"/>
              </a:ext>
            </a:extLst>
          </p:cNvPr>
          <p:cNvSpPr/>
          <p:nvPr/>
        </p:nvSpPr>
        <p:spPr>
          <a:xfrm>
            <a:off x="8833866" y="623420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D4C1D-22A5-4846-BDC1-FAE60CDEE421}"/>
              </a:ext>
            </a:extLst>
          </p:cNvPr>
          <p:cNvSpPr/>
          <p:nvPr/>
        </p:nvSpPr>
        <p:spPr>
          <a:xfrm>
            <a:off x="9844469" y="43161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94190E-48AD-4262-B9B7-645904FF8D7C}"/>
              </a:ext>
            </a:extLst>
          </p:cNvPr>
          <p:cNvSpPr/>
          <p:nvPr/>
        </p:nvSpPr>
        <p:spPr>
          <a:xfrm>
            <a:off x="8833866" y="356949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DD87A-9705-44C5-A575-128FE825D501}"/>
              </a:ext>
            </a:extLst>
          </p:cNvPr>
          <p:cNvSpPr/>
          <p:nvPr/>
        </p:nvSpPr>
        <p:spPr>
          <a:xfrm>
            <a:off x="9844469" y="61283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5B085-B7B6-4D22-9316-F4361932BC49}"/>
              </a:ext>
            </a:extLst>
          </p:cNvPr>
          <p:cNvSpPr/>
          <p:nvPr/>
        </p:nvSpPr>
        <p:spPr>
          <a:xfrm>
            <a:off x="6615113" y="1164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1DED73-71F2-4A17-8A54-845558A1D30B}"/>
              </a:ext>
            </a:extLst>
          </p:cNvPr>
          <p:cNvSpPr/>
          <p:nvPr/>
        </p:nvSpPr>
        <p:spPr>
          <a:xfrm>
            <a:off x="11310747" y="39766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E077F1-3976-4DA1-B056-839716CC8C99}"/>
              </a:ext>
            </a:extLst>
          </p:cNvPr>
          <p:cNvSpPr/>
          <p:nvPr/>
        </p:nvSpPr>
        <p:spPr>
          <a:xfrm>
            <a:off x="9049036" y="165163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A60DD2-39F3-449F-9C30-95E3EC2A2ED3}"/>
              </a:ext>
            </a:extLst>
          </p:cNvPr>
          <p:cNvSpPr/>
          <p:nvPr/>
        </p:nvSpPr>
        <p:spPr>
          <a:xfrm>
            <a:off x="10958798" y="56088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9ECA7-35D4-4A0A-8532-35D1ABE96045}"/>
              </a:ext>
            </a:extLst>
          </p:cNvPr>
          <p:cNvSpPr/>
          <p:nvPr/>
        </p:nvSpPr>
        <p:spPr>
          <a:xfrm>
            <a:off x="798814" y="2513174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190850-05B3-4A87-9267-6C1BCEE356B6}"/>
              </a:ext>
            </a:extLst>
          </p:cNvPr>
          <p:cNvSpPr/>
          <p:nvPr/>
        </p:nvSpPr>
        <p:spPr>
          <a:xfrm>
            <a:off x="1803331" y="4819268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E6E448-681B-4502-BF91-3B95B236AE34}"/>
              </a:ext>
            </a:extLst>
          </p:cNvPr>
          <p:cNvSpPr txBox="1"/>
          <p:nvPr/>
        </p:nvSpPr>
        <p:spPr>
          <a:xfrm>
            <a:off x="723805" y="1104215"/>
            <a:ext cx="465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Objetivos principales</a:t>
            </a:r>
          </a:p>
        </p:txBody>
      </p:sp>
    </p:spTree>
    <p:extLst>
      <p:ext uri="{BB962C8B-B14F-4D97-AF65-F5344CB8AC3E}">
        <p14:creationId xmlns:p14="http://schemas.microsoft.com/office/powerpoint/2010/main" val="1106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"/>
                            </p:stCondLst>
                            <p:childTnLst>
                              <p:par>
                                <p:cTn id="6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"/>
                            </p:stCondLst>
                            <p:childTnLst>
                              <p:par>
                                <p:cTn id="7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420FA5-C008-4695-ACFD-EC21AFBFEE9F}"/>
              </a:ext>
            </a:extLst>
          </p:cNvPr>
          <p:cNvSpPr/>
          <p:nvPr/>
        </p:nvSpPr>
        <p:spPr>
          <a:xfrm>
            <a:off x="6357842" y="-28575"/>
            <a:ext cx="57150" cy="6915150"/>
          </a:xfrm>
          <a:custGeom>
            <a:avLst/>
            <a:gdLst>
              <a:gd name="connsiteX0" fmla="*/ 28575 w 57150"/>
              <a:gd name="connsiteY0" fmla="*/ 28575 h 6915150"/>
              <a:gd name="connsiteX1" fmla="*/ 28575 w 57150"/>
              <a:gd name="connsiteY1" fmla="*/ 6886575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915150">
                <a:moveTo>
                  <a:pt x="28575" y="28575"/>
                </a:moveTo>
                <a:lnTo>
                  <a:pt x="28575" y="6886575"/>
                </a:lnTo>
              </a:path>
            </a:pathLst>
          </a:custGeom>
          <a:ln w="3810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971D09-7218-4030-B36C-7A9C67C9C7EA}"/>
              </a:ext>
            </a:extLst>
          </p:cNvPr>
          <p:cNvSpPr/>
          <p:nvPr/>
        </p:nvSpPr>
        <p:spPr>
          <a:xfrm>
            <a:off x="-7144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61952-A0A7-4A61-B09B-4C4B55EB0478}"/>
              </a:ext>
            </a:extLst>
          </p:cNvPr>
          <p:cNvSpPr/>
          <p:nvPr/>
        </p:nvSpPr>
        <p:spPr>
          <a:xfrm>
            <a:off x="6260021" y="4977860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6FC1B5-7BFB-4AF8-B3DF-AFAC747D22E8}"/>
              </a:ext>
            </a:extLst>
          </p:cNvPr>
          <p:cNvSpPr/>
          <p:nvPr/>
        </p:nvSpPr>
        <p:spPr>
          <a:xfrm>
            <a:off x="6260021" y="386105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5F5D2E-32D7-4A6C-9B15-095DA837528F}"/>
              </a:ext>
            </a:extLst>
          </p:cNvPr>
          <p:cNvSpPr/>
          <p:nvPr/>
        </p:nvSpPr>
        <p:spPr>
          <a:xfrm>
            <a:off x="6260021" y="274415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5A4C0-6D09-4011-972E-91B41EAEE1AE}"/>
              </a:ext>
            </a:extLst>
          </p:cNvPr>
          <p:cNvSpPr/>
          <p:nvPr/>
        </p:nvSpPr>
        <p:spPr>
          <a:xfrm>
            <a:off x="6260021" y="1627346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DD3A21-4639-4827-8C2A-58A6BF101CEF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1F2A6A-B8B3-4BDA-BA55-97656474FE5D}"/>
              </a:ext>
            </a:extLst>
          </p:cNvPr>
          <p:cNvSpPr/>
          <p:nvPr/>
        </p:nvSpPr>
        <p:spPr>
          <a:xfrm>
            <a:off x="5008817" y="6432423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5407E6-52CE-46A0-9117-BF1BACD29F94}"/>
              </a:ext>
            </a:extLst>
          </p:cNvPr>
          <p:cNvSpPr/>
          <p:nvPr/>
        </p:nvSpPr>
        <p:spPr>
          <a:xfrm>
            <a:off x="10605230" y="6021324"/>
            <a:ext cx="190500" cy="190500"/>
          </a:xfrm>
          <a:custGeom>
            <a:avLst/>
            <a:gdLst>
              <a:gd name="connsiteX0" fmla="*/ 183927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7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7" y="95536"/>
                </a:moveTo>
                <a:cubicBezTo>
                  <a:pt x="183927" y="144353"/>
                  <a:pt x="144353" y="183928"/>
                  <a:pt x="95535" y="183928"/>
                </a:cubicBezTo>
                <a:cubicBezTo>
                  <a:pt x="46717" y="183928"/>
                  <a:pt x="7143" y="144354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7" y="46718"/>
                  <a:pt x="183927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71FA4E-3080-4F43-BFC8-1C6ABCFF01F6}"/>
              </a:ext>
            </a:extLst>
          </p:cNvPr>
          <p:cNvSpPr/>
          <p:nvPr/>
        </p:nvSpPr>
        <p:spPr>
          <a:xfrm>
            <a:off x="11301984" y="72418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7" y="183928"/>
                  <a:pt x="7143" y="144353"/>
                  <a:pt x="7143" y="95536"/>
                </a:cubicBezTo>
                <a:cubicBezTo>
                  <a:pt x="7143" y="46718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ABC871-4F63-485F-B900-425F59EBA8FB}"/>
              </a:ext>
            </a:extLst>
          </p:cNvPr>
          <p:cNvSpPr/>
          <p:nvPr/>
        </p:nvSpPr>
        <p:spPr>
          <a:xfrm>
            <a:off x="5717477" y="24326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3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D566F-BCA8-4461-842C-34C41943214A}"/>
              </a:ext>
            </a:extLst>
          </p:cNvPr>
          <p:cNvSpPr txBox="1"/>
          <p:nvPr/>
        </p:nvSpPr>
        <p:spPr>
          <a:xfrm>
            <a:off x="5491086" y="149592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7C06D-BF79-4688-9CEC-8B6ABF03513C}"/>
              </a:ext>
            </a:extLst>
          </p:cNvPr>
          <p:cNvSpPr txBox="1"/>
          <p:nvPr/>
        </p:nvSpPr>
        <p:spPr>
          <a:xfrm>
            <a:off x="6634783" y="1490493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Análisis univariante</a:t>
            </a:r>
            <a:r>
              <a:rPr lang="en-US" dirty="0">
                <a:solidFill>
                  <a:schemeClr val="accent1"/>
                </a:solidFill>
              </a:rPr>
              <a:t>: Comprensión general inicial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61D8E-A133-4206-9086-807B48C7560D}"/>
              </a:ext>
            </a:extLst>
          </p:cNvPr>
          <p:cNvSpPr txBox="1"/>
          <p:nvPr/>
        </p:nvSpPr>
        <p:spPr>
          <a:xfrm>
            <a:off x="5491086" y="262466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01D1-C4A2-4C15-823D-4CCE378B5BED}"/>
              </a:ext>
            </a:extLst>
          </p:cNvPr>
          <p:cNvSpPr txBox="1"/>
          <p:nvPr/>
        </p:nvSpPr>
        <p:spPr>
          <a:xfrm>
            <a:off x="6634783" y="2554497"/>
            <a:ext cx="455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Análisis bivariante</a:t>
            </a:r>
            <a:r>
              <a:rPr lang="en-US" dirty="0">
                <a:solidFill>
                  <a:schemeClr val="accent1"/>
                </a:solidFill>
              </a:rPr>
              <a:t>: Encontrar relaciones de dependencia entre variables independientes y la satisfacción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7CB6A-827E-4501-9278-F7FB6CE48591}"/>
              </a:ext>
            </a:extLst>
          </p:cNvPr>
          <p:cNvSpPr txBox="1"/>
          <p:nvPr/>
        </p:nvSpPr>
        <p:spPr>
          <a:xfrm>
            <a:off x="5491086" y="371011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2DB27-AA07-421E-8032-2A2A2DB858A2}"/>
              </a:ext>
            </a:extLst>
          </p:cNvPr>
          <p:cNvSpPr txBox="1"/>
          <p:nvPr/>
        </p:nvSpPr>
        <p:spPr>
          <a:xfrm>
            <a:off x="6634783" y="3663868"/>
            <a:ext cx="446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Análisis multivariante</a:t>
            </a:r>
            <a:r>
              <a:rPr lang="en-US" dirty="0">
                <a:solidFill>
                  <a:schemeClr val="accent1"/>
                </a:solidFill>
              </a:rPr>
              <a:t>: Estudiar como influyen todos los factores a la satisfacción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54E0-C959-4D18-9594-26DA9657B162}"/>
              </a:ext>
            </a:extLst>
          </p:cNvPr>
          <p:cNvSpPr txBox="1"/>
          <p:nvPr/>
        </p:nvSpPr>
        <p:spPr>
          <a:xfrm>
            <a:off x="5491086" y="482515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FA49-07EA-464B-B8D5-7929D2035A25}"/>
              </a:ext>
            </a:extLst>
          </p:cNvPr>
          <p:cNvSpPr txBox="1"/>
          <p:nvPr/>
        </p:nvSpPr>
        <p:spPr>
          <a:xfrm>
            <a:off x="6634783" y="4778901"/>
            <a:ext cx="3171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Encontrar </a:t>
            </a:r>
            <a:r>
              <a:rPr lang="en-US" b="1" dirty="0">
                <a:solidFill>
                  <a:schemeClr val="accent1"/>
                </a:solidFill>
              </a:rPr>
              <a:t>agrupamientos</a:t>
            </a:r>
            <a:r>
              <a:rPr lang="en-US" dirty="0">
                <a:solidFill>
                  <a:schemeClr val="accent1"/>
                </a:solidFill>
              </a:rPr>
              <a:t> de clientes satisfechos y no satisfechos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10A29-C34C-4AE1-A108-3CB7D913944A}"/>
              </a:ext>
            </a:extLst>
          </p:cNvPr>
          <p:cNvSpPr txBox="1"/>
          <p:nvPr/>
        </p:nvSpPr>
        <p:spPr>
          <a:xfrm>
            <a:off x="1232208" y="3044280"/>
            <a:ext cx="20389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Objetivos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específicos</a:t>
            </a:r>
          </a:p>
        </p:txBody>
      </p:sp>
    </p:spTree>
    <p:extLst>
      <p:ext uri="{BB962C8B-B14F-4D97-AF65-F5344CB8AC3E}">
        <p14:creationId xmlns:p14="http://schemas.microsoft.com/office/powerpoint/2010/main" val="30240307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E14D695-881B-4A62-A179-3BCA00090EC1}"/>
              </a:ext>
            </a:extLst>
          </p:cNvPr>
          <p:cNvSpPr/>
          <p:nvPr/>
        </p:nvSpPr>
        <p:spPr>
          <a:xfrm>
            <a:off x="575024" y="61781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092428-5E1B-4390-9A0C-3A6A6DA0FE01}"/>
              </a:ext>
            </a:extLst>
          </p:cNvPr>
          <p:cNvSpPr/>
          <p:nvPr/>
        </p:nvSpPr>
        <p:spPr>
          <a:xfrm>
            <a:off x="10172605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5A68867-B61B-4CBC-AA46-66D50AE045CB}"/>
              </a:ext>
            </a:extLst>
          </p:cNvPr>
          <p:cNvSpPr/>
          <p:nvPr/>
        </p:nvSpPr>
        <p:spPr>
          <a:xfrm>
            <a:off x="1768221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65FB89-EC4C-4639-A122-53B23CFF236D}"/>
              </a:ext>
            </a:extLst>
          </p:cNvPr>
          <p:cNvSpPr/>
          <p:nvPr/>
        </p:nvSpPr>
        <p:spPr>
          <a:xfrm>
            <a:off x="10383393" y="61226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E9E238-185B-4637-A477-3230B689F034}"/>
              </a:ext>
            </a:extLst>
          </p:cNvPr>
          <p:cNvSpPr/>
          <p:nvPr/>
        </p:nvSpPr>
        <p:spPr>
          <a:xfrm>
            <a:off x="11042333" y="315696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C12C49-5C6B-4517-9CCA-C06A5FE88A26}"/>
              </a:ext>
            </a:extLst>
          </p:cNvPr>
          <p:cNvSpPr/>
          <p:nvPr/>
        </p:nvSpPr>
        <p:spPr>
          <a:xfrm>
            <a:off x="2043875" y="49030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865B9A-F625-4093-856D-3E14F6D38F36}"/>
              </a:ext>
            </a:extLst>
          </p:cNvPr>
          <p:cNvSpPr/>
          <p:nvPr/>
        </p:nvSpPr>
        <p:spPr>
          <a:xfrm>
            <a:off x="467487" y="3007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AC1C2B-3738-4585-A405-69BBD101F272}"/>
              </a:ext>
            </a:extLst>
          </p:cNvPr>
          <p:cNvSpPr/>
          <p:nvPr/>
        </p:nvSpPr>
        <p:spPr>
          <a:xfrm>
            <a:off x="10047256" y="45663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167E3D-49D4-4EB9-ADD7-9844AE45BA56}"/>
              </a:ext>
            </a:extLst>
          </p:cNvPr>
          <p:cNvSpPr/>
          <p:nvPr/>
        </p:nvSpPr>
        <p:spPr>
          <a:xfrm>
            <a:off x="11695748" y="65646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1CD413-22D4-4211-AFE9-563CB00439EF}"/>
              </a:ext>
            </a:extLst>
          </p:cNvPr>
          <p:cNvSpPr/>
          <p:nvPr/>
        </p:nvSpPr>
        <p:spPr>
          <a:xfrm>
            <a:off x="269081" y="4500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0E478C8-298E-4DB7-9C26-3673F878FAC2}"/>
              </a:ext>
            </a:extLst>
          </p:cNvPr>
          <p:cNvSpPr/>
          <p:nvPr/>
        </p:nvSpPr>
        <p:spPr>
          <a:xfrm>
            <a:off x="5242274" y="3626482"/>
            <a:ext cx="1438275" cy="1438275"/>
          </a:xfrm>
          <a:custGeom>
            <a:avLst/>
            <a:gdLst>
              <a:gd name="connsiteX0" fmla="*/ 1436561 w 1438275"/>
              <a:gd name="connsiteY0" fmla="*/ 458057 h 1438275"/>
              <a:gd name="connsiteX1" fmla="*/ 1404652 w 1438275"/>
              <a:gd name="connsiteY1" fmla="*/ 393192 h 1438275"/>
              <a:gd name="connsiteX2" fmla="*/ 1051465 w 1438275"/>
              <a:gd name="connsiteY2" fmla="*/ 40005 h 1438275"/>
              <a:gd name="connsiteX3" fmla="*/ 1025843 w 1438275"/>
              <a:gd name="connsiteY3" fmla="*/ 20859 h 1438275"/>
              <a:gd name="connsiteX4" fmla="*/ 972122 w 1438275"/>
              <a:gd name="connsiteY4" fmla="*/ 7144 h 1438275"/>
              <a:gd name="connsiteX5" fmla="*/ 472535 w 1438275"/>
              <a:gd name="connsiteY5" fmla="*/ 7144 h 1438275"/>
              <a:gd name="connsiteX6" fmla="*/ 418909 w 1438275"/>
              <a:gd name="connsiteY6" fmla="*/ 20859 h 1438275"/>
              <a:gd name="connsiteX7" fmla="*/ 393287 w 1438275"/>
              <a:gd name="connsiteY7" fmla="*/ 40005 h 1438275"/>
              <a:gd name="connsiteX8" fmla="*/ 40005 w 1438275"/>
              <a:gd name="connsiteY8" fmla="*/ 393192 h 1438275"/>
              <a:gd name="connsiteX9" fmla="*/ 8096 w 1438275"/>
              <a:gd name="connsiteY9" fmla="*/ 458057 h 1438275"/>
              <a:gd name="connsiteX10" fmla="*/ 7144 w 1438275"/>
              <a:gd name="connsiteY10" fmla="*/ 472535 h 1438275"/>
              <a:gd name="connsiteX11" fmla="*/ 7144 w 1438275"/>
              <a:gd name="connsiteY11" fmla="*/ 972026 h 1438275"/>
              <a:gd name="connsiteX12" fmla="*/ 40005 w 1438275"/>
              <a:gd name="connsiteY12" fmla="*/ 1051369 h 1438275"/>
              <a:gd name="connsiteX13" fmla="*/ 393287 w 1438275"/>
              <a:gd name="connsiteY13" fmla="*/ 1404652 h 1438275"/>
              <a:gd name="connsiteX14" fmla="*/ 472535 w 1438275"/>
              <a:gd name="connsiteY14" fmla="*/ 1437513 h 1438275"/>
              <a:gd name="connsiteX15" fmla="*/ 972122 w 1438275"/>
              <a:gd name="connsiteY15" fmla="*/ 1437513 h 1438275"/>
              <a:gd name="connsiteX16" fmla="*/ 1051465 w 1438275"/>
              <a:gd name="connsiteY16" fmla="*/ 1404652 h 1438275"/>
              <a:gd name="connsiteX17" fmla="*/ 1404652 w 1438275"/>
              <a:gd name="connsiteY17" fmla="*/ 1051369 h 1438275"/>
              <a:gd name="connsiteX18" fmla="*/ 1437513 w 1438275"/>
              <a:gd name="connsiteY18" fmla="*/ 972026 h 1438275"/>
              <a:gd name="connsiteX19" fmla="*/ 1437513 w 1438275"/>
              <a:gd name="connsiteY19" fmla="*/ 472535 h 1438275"/>
              <a:gd name="connsiteX20" fmla="*/ 1436561 w 1438275"/>
              <a:gd name="connsiteY20" fmla="*/ 458057 h 1438275"/>
              <a:gd name="connsiteX21" fmla="*/ 722376 w 1438275"/>
              <a:gd name="connsiteY21" fmla="*/ 972788 h 1438275"/>
              <a:gd name="connsiteX22" fmla="*/ 471868 w 1438275"/>
              <a:gd name="connsiteY22" fmla="*/ 722281 h 1438275"/>
              <a:gd name="connsiteX23" fmla="*/ 722376 w 1438275"/>
              <a:gd name="connsiteY23" fmla="*/ 471773 h 1438275"/>
              <a:gd name="connsiteX24" fmla="*/ 972884 w 1438275"/>
              <a:gd name="connsiteY24" fmla="*/ 722281 h 1438275"/>
              <a:gd name="connsiteX25" fmla="*/ 722376 w 1438275"/>
              <a:gd name="connsiteY25" fmla="*/ 972788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38275" h="1438275">
                <a:moveTo>
                  <a:pt x="1436561" y="458057"/>
                </a:moveTo>
                <a:cubicBezTo>
                  <a:pt x="1433417" y="433673"/>
                  <a:pt x="1422273" y="410813"/>
                  <a:pt x="1404652" y="393192"/>
                </a:cubicBezTo>
                <a:lnTo>
                  <a:pt x="1051465" y="40005"/>
                </a:lnTo>
                <a:cubicBezTo>
                  <a:pt x="1043750" y="32290"/>
                  <a:pt x="1035082" y="25908"/>
                  <a:pt x="1025843" y="20859"/>
                </a:cubicBezTo>
                <a:cubicBezTo>
                  <a:pt x="1009459" y="11906"/>
                  <a:pt x="991076" y="7144"/>
                  <a:pt x="972122" y="7144"/>
                </a:cubicBezTo>
                <a:lnTo>
                  <a:pt x="472535" y="7144"/>
                </a:lnTo>
                <a:cubicBezTo>
                  <a:pt x="453676" y="7144"/>
                  <a:pt x="435292" y="11906"/>
                  <a:pt x="418909" y="20859"/>
                </a:cubicBezTo>
                <a:cubicBezTo>
                  <a:pt x="409575" y="25813"/>
                  <a:pt x="400907" y="32290"/>
                  <a:pt x="393287" y="40005"/>
                </a:cubicBezTo>
                <a:lnTo>
                  <a:pt x="40005" y="393192"/>
                </a:lnTo>
                <a:cubicBezTo>
                  <a:pt x="22384" y="410813"/>
                  <a:pt x="11239" y="433673"/>
                  <a:pt x="8096" y="458057"/>
                </a:cubicBezTo>
                <a:cubicBezTo>
                  <a:pt x="7429" y="462820"/>
                  <a:pt x="7144" y="467677"/>
                  <a:pt x="7144" y="472535"/>
                </a:cubicBezTo>
                <a:lnTo>
                  <a:pt x="7144" y="972026"/>
                </a:lnTo>
                <a:cubicBezTo>
                  <a:pt x="7144" y="1001839"/>
                  <a:pt x="18955" y="1030319"/>
                  <a:pt x="40005" y="1051369"/>
                </a:cubicBezTo>
                <a:lnTo>
                  <a:pt x="393287" y="1404652"/>
                </a:lnTo>
                <a:cubicBezTo>
                  <a:pt x="414242" y="1425702"/>
                  <a:pt x="442817" y="1437513"/>
                  <a:pt x="472535" y="1437513"/>
                </a:cubicBezTo>
                <a:lnTo>
                  <a:pt x="972122" y="1437513"/>
                </a:lnTo>
                <a:cubicBezTo>
                  <a:pt x="1001839" y="1437513"/>
                  <a:pt x="1030414" y="1425702"/>
                  <a:pt x="1051465" y="1404652"/>
                </a:cubicBezTo>
                <a:lnTo>
                  <a:pt x="1404652" y="1051369"/>
                </a:lnTo>
                <a:cubicBezTo>
                  <a:pt x="1425702" y="1030319"/>
                  <a:pt x="1437513" y="1001839"/>
                  <a:pt x="1437513" y="972026"/>
                </a:cubicBezTo>
                <a:lnTo>
                  <a:pt x="1437513" y="472535"/>
                </a:lnTo>
                <a:cubicBezTo>
                  <a:pt x="1437513" y="467677"/>
                  <a:pt x="1437227" y="462820"/>
                  <a:pt x="1436561" y="458057"/>
                </a:cubicBezTo>
                <a:close/>
                <a:moveTo>
                  <a:pt x="722376" y="972788"/>
                </a:moveTo>
                <a:cubicBezTo>
                  <a:pt x="583978" y="972788"/>
                  <a:pt x="471868" y="860679"/>
                  <a:pt x="471868" y="722281"/>
                </a:cubicBezTo>
                <a:cubicBezTo>
                  <a:pt x="471868" y="583978"/>
                  <a:pt x="583978" y="471773"/>
                  <a:pt x="722376" y="471773"/>
                </a:cubicBezTo>
                <a:cubicBezTo>
                  <a:pt x="860679" y="471773"/>
                  <a:pt x="972884" y="583978"/>
                  <a:pt x="972884" y="722281"/>
                </a:cubicBezTo>
                <a:cubicBezTo>
                  <a:pt x="972884" y="860679"/>
                  <a:pt x="860679" y="972788"/>
                  <a:pt x="722376" y="972788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88FB118-6364-45D3-94B1-EF2D2F587068}"/>
              </a:ext>
            </a:extLst>
          </p:cNvPr>
          <p:cNvSpPr/>
          <p:nvPr/>
        </p:nvSpPr>
        <p:spPr>
          <a:xfrm>
            <a:off x="6260020" y="2660742"/>
            <a:ext cx="1438275" cy="1438275"/>
          </a:xfrm>
          <a:custGeom>
            <a:avLst/>
            <a:gdLst>
              <a:gd name="connsiteX0" fmla="*/ 1404557 w 1438275"/>
              <a:gd name="connsiteY0" fmla="*/ 393287 h 1438275"/>
              <a:gd name="connsiteX1" fmla="*/ 1051370 w 1438275"/>
              <a:gd name="connsiteY1" fmla="*/ 40005 h 1438275"/>
              <a:gd name="connsiteX2" fmla="*/ 972026 w 1438275"/>
              <a:gd name="connsiteY2" fmla="*/ 7144 h 1438275"/>
              <a:gd name="connsiteX3" fmla="*/ 472536 w 1438275"/>
              <a:gd name="connsiteY3" fmla="*/ 7144 h 1438275"/>
              <a:gd name="connsiteX4" fmla="*/ 393192 w 1438275"/>
              <a:gd name="connsiteY4" fmla="*/ 40005 h 1438275"/>
              <a:gd name="connsiteX5" fmla="*/ 40005 w 1438275"/>
              <a:gd name="connsiteY5" fmla="*/ 393287 h 1438275"/>
              <a:gd name="connsiteX6" fmla="*/ 7144 w 1438275"/>
              <a:gd name="connsiteY6" fmla="*/ 472535 h 1438275"/>
              <a:gd name="connsiteX7" fmla="*/ 7144 w 1438275"/>
              <a:gd name="connsiteY7" fmla="*/ 972122 h 1438275"/>
              <a:gd name="connsiteX8" fmla="*/ 8097 w 1438275"/>
              <a:gd name="connsiteY8" fmla="*/ 986599 h 1438275"/>
              <a:gd name="connsiteX9" fmla="*/ 40005 w 1438275"/>
              <a:gd name="connsiteY9" fmla="*/ 1051465 h 1438275"/>
              <a:gd name="connsiteX10" fmla="*/ 393192 w 1438275"/>
              <a:gd name="connsiteY10" fmla="*/ 1404652 h 1438275"/>
              <a:gd name="connsiteX11" fmla="*/ 418815 w 1438275"/>
              <a:gd name="connsiteY11" fmla="*/ 1423797 h 1438275"/>
              <a:gd name="connsiteX12" fmla="*/ 472536 w 1438275"/>
              <a:gd name="connsiteY12" fmla="*/ 1437513 h 1438275"/>
              <a:gd name="connsiteX13" fmla="*/ 972026 w 1438275"/>
              <a:gd name="connsiteY13" fmla="*/ 1437513 h 1438275"/>
              <a:gd name="connsiteX14" fmla="*/ 1025747 w 1438275"/>
              <a:gd name="connsiteY14" fmla="*/ 1423797 h 1438275"/>
              <a:gd name="connsiteX15" fmla="*/ 1051370 w 1438275"/>
              <a:gd name="connsiteY15" fmla="*/ 1404652 h 1438275"/>
              <a:gd name="connsiteX16" fmla="*/ 1404557 w 1438275"/>
              <a:gd name="connsiteY16" fmla="*/ 1051465 h 1438275"/>
              <a:gd name="connsiteX17" fmla="*/ 1436465 w 1438275"/>
              <a:gd name="connsiteY17" fmla="*/ 986599 h 1438275"/>
              <a:gd name="connsiteX18" fmla="*/ 1437418 w 1438275"/>
              <a:gd name="connsiteY18" fmla="*/ 972122 h 1438275"/>
              <a:gd name="connsiteX19" fmla="*/ 1437418 w 1438275"/>
              <a:gd name="connsiteY19" fmla="*/ 472535 h 1438275"/>
              <a:gd name="connsiteX20" fmla="*/ 1404557 w 1438275"/>
              <a:gd name="connsiteY20" fmla="*/ 393287 h 1438275"/>
              <a:gd name="connsiteX21" fmla="*/ 722281 w 1438275"/>
              <a:gd name="connsiteY21" fmla="*/ 972884 h 1438275"/>
              <a:gd name="connsiteX22" fmla="*/ 471774 w 1438275"/>
              <a:gd name="connsiteY22" fmla="*/ 722376 h 1438275"/>
              <a:gd name="connsiteX23" fmla="*/ 722281 w 1438275"/>
              <a:gd name="connsiteY23" fmla="*/ 471869 h 1438275"/>
              <a:gd name="connsiteX24" fmla="*/ 972788 w 1438275"/>
              <a:gd name="connsiteY24" fmla="*/ 722376 h 1438275"/>
              <a:gd name="connsiteX25" fmla="*/ 722281 w 1438275"/>
              <a:gd name="connsiteY25" fmla="*/ 972884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38275" h="1438275">
                <a:moveTo>
                  <a:pt x="1404557" y="393287"/>
                </a:moveTo>
                <a:lnTo>
                  <a:pt x="1051370" y="40005"/>
                </a:lnTo>
                <a:cubicBezTo>
                  <a:pt x="1030320" y="18955"/>
                  <a:pt x="1001839" y="7144"/>
                  <a:pt x="972026" y="7144"/>
                </a:cubicBezTo>
                <a:lnTo>
                  <a:pt x="472536" y="7144"/>
                </a:lnTo>
                <a:cubicBezTo>
                  <a:pt x="442722" y="7144"/>
                  <a:pt x="414242" y="18955"/>
                  <a:pt x="393192" y="40005"/>
                </a:cubicBezTo>
                <a:lnTo>
                  <a:pt x="40005" y="393287"/>
                </a:lnTo>
                <a:cubicBezTo>
                  <a:pt x="18955" y="414338"/>
                  <a:pt x="7144" y="442817"/>
                  <a:pt x="7144" y="472535"/>
                </a:cubicBezTo>
                <a:lnTo>
                  <a:pt x="7144" y="972122"/>
                </a:lnTo>
                <a:cubicBezTo>
                  <a:pt x="7144" y="976979"/>
                  <a:pt x="7430" y="981837"/>
                  <a:pt x="8097" y="986599"/>
                </a:cubicBezTo>
                <a:cubicBezTo>
                  <a:pt x="11239" y="1010984"/>
                  <a:pt x="22384" y="1033844"/>
                  <a:pt x="40005" y="1051465"/>
                </a:cubicBezTo>
                <a:lnTo>
                  <a:pt x="393192" y="1404652"/>
                </a:lnTo>
                <a:cubicBezTo>
                  <a:pt x="400908" y="1412367"/>
                  <a:pt x="409575" y="1418749"/>
                  <a:pt x="418815" y="1423797"/>
                </a:cubicBezTo>
                <a:cubicBezTo>
                  <a:pt x="435102" y="1432751"/>
                  <a:pt x="453580" y="1437513"/>
                  <a:pt x="472536" y="1437513"/>
                </a:cubicBezTo>
                <a:lnTo>
                  <a:pt x="972026" y="1437513"/>
                </a:lnTo>
                <a:cubicBezTo>
                  <a:pt x="990981" y="1437513"/>
                  <a:pt x="1009460" y="1432751"/>
                  <a:pt x="1025747" y="1423797"/>
                </a:cubicBezTo>
                <a:cubicBezTo>
                  <a:pt x="1034987" y="1418749"/>
                  <a:pt x="1043654" y="1412367"/>
                  <a:pt x="1051370" y="1404652"/>
                </a:cubicBezTo>
                <a:lnTo>
                  <a:pt x="1404557" y="1051465"/>
                </a:lnTo>
                <a:cubicBezTo>
                  <a:pt x="1422178" y="1033844"/>
                  <a:pt x="1433322" y="1010984"/>
                  <a:pt x="1436465" y="986599"/>
                </a:cubicBezTo>
                <a:cubicBezTo>
                  <a:pt x="1437132" y="981837"/>
                  <a:pt x="1437418" y="976979"/>
                  <a:pt x="1437418" y="972122"/>
                </a:cubicBezTo>
                <a:lnTo>
                  <a:pt x="1437418" y="472535"/>
                </a:lnTo>
                <a:cubicBezTo>
                  <a:pt x="1437418" y="442817"/>
                  <a:pt x="1425607" y="414338"/>
                  <a:pt x="1404557" y="393287"/>
                </a:cubicBezTo>
                <a:close/>
                <a:moveTo>
                  <a:pt x="722281" y="972884"/>
                </a:moveTo>
                <a:cubicBezTo>
                  <a:pt x="583882" y="972884"/>
                  <a:pt x="471774" y="860679"/>
                  <a:pt x="471774" y="722376"/>
                </a:cubicBezTo>
                <a:cubicBezTo>
                  <a:pt x="471774" y="583978"/>
                  <a:pt x="583882" y="471869"/>
                  <a:pt x="722281" y="471869"/>
                </a:cubicBezTo>
                <a:cubicBezTo>
                  <a:pt x="860679" y="471869"/>
                  <a:pt x="972788" y="583978"/>
                  <a:pt x="972788" y="722376"/>
                </a:cubicBezTo>
                <a:cubicBezTo>
                  <a:pt x="972788" y="860679"/>
                  <a:pt x="860679" y="972884"/>
                  <a:pt x="722281" y="972884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F23F615-9F54-496A-A0D8-52270E71398F}"/>
              </a:ext>
            </a:extLst>
          </p:cNvPr>
          <p:cNvSpPr/>
          <p:nvPr/>
        </p:nvSpPr>
        <p:spPr>
          <a:xfrm>
            <a:off x="4224623" y="2660742"/>
            <a:ext cx="1438275" cy="1438275"/>
          </a:xfrm>
          <a:custGeom>
            <a:avLst/>
            <a:gdLst>
              <a:gd name="connsiteX0" fmla="*/ 1404652 w 1438275"/>
              <a:gd name="connsiteY0" fmla="*/ 393287 h 1438275"/>
              <a:gd name="connsiteX1" fmla="*/ 1051369 w 1438275"/>
              <a:gd name="connsiteY1" fmla="*/ 40005 h 1438275"/>
              <a:gd name="connsiteX2" fmla="*/ 972122 w 1438275"/>
              <a:gd name="connsiteY2" fmla="*/ 7144 h 1438275"/>
              <a:gd name="connsiteX3" fmla="*/ 472535 w 1438275"/>
              <a:gd name="connsiteY3" fmla="*/ 7144 h 1438275"/>
              <a:gd name="connsiteX4" fmla="*/ 393192 w 1438275"/>
              <a:gd name="connsiteY4" fmla="*/ 40005 h 1438275"/>
              <a:gd name="connsiteX5" fmla="*/ 40005 w 1438275"/>
              <a:gd name="connsiteY5" fmla="*/ 393287 h 1438275"/>
              <a:gd name="connsiteX6" fmla="*/ 7144 w 1438275"/>
              <a:gd name="connsiteY6" fmla="*/ 472535 h 1438275"/>
              <a:gd name="connsiteX7" fmla="*/ 7144 w 1438275"/>
              <a:gd name="connsiteY7" fmla="*/ 972122 h 1438275"/>
              <a:gd name="connsiteX8" fmla="*/ 40005 w 1438275"/>
              <a:gd name="connsiteY8" fmla="*/ 1051465 h 1438275"/>
              <a:gd name="connsiteX9" fmla="*/ 393192 w 1438275"/>
              <a:gd name="connsiteY9" fmla="*/ 1404652 h 1438275"/>
              <a:gd name="connsiteX10" fmla="*/ 472535 w 1438275"/>
              <a:gd name="connsiteY10" fmla="*/ 1437513 h 1438275"/>
              <a:gd name="connsiteX11" fmla="*/ 972122 w 1438275"/>
              <a:gd name="connsiteY11" fmla="*/ 1437513 h 1438275"/>
              <a:gd name="connsiteX12" fmla="*/ 1025747 w 1438275"/>
              <a:gd name="connsiteY12" fmla="*/ 1423797 h 1438275"/>
              <a:gd name="connsiteX13" fmla="*/ 1051369 w 1438275"/>
              <a:gd name="connsiteY13" fmla="*/ 1404652 h 1438275"/>
              <a:gd name="connsiteX14" fmla="*/ 1404652 w 1438275"/>
              <a:gd name="connsiteY14" fmla="*/ 1051465 h 1438275"/>
              <a:gd name="connsiteX15" fmla="*/ 1436560 w 1438275"/>
              <a:gd name="connsiteY15" fmla="*/ 986599 h 1438275"/>
              <a:gd name="connsiteX16" fmla="*/ 1437513 w 1438275"/>
              <a:gd name="connsiteY16" fmla="*/ 972122 h 1438275"/>
              <a:gd name="connsiteX17" fmla="*/ 1437513 w 1438275"/>
              <a:gd name="connsiteY17" fmla="*/ 472535 h 1438275"/>
              <a:gd name="connsiteX18" fmla="*/ 1404652 w 1438275"/>
              <a:gd name="connsiteY18" fmla="*/ 393287 h 1438275"/>
              <a:gd name="connsiteX19" fmla="*/ 722281 w 1438275"/>
              <a:gd name="connsiteY19" fmla="*/ 972884 h 1438275"/>
              <a:gd name="connsiteX20" fmla="*/ 471773 w 1438275"/>
              <a:gd name="connsiteY20" fmla="*/ 722376 h 1438275"/>
              <a:gd name="connsiteX21" fmla="*/ 722281 w 1438275"/>
              <a:gd name="connsiteY21" fmla="*/ 471869 h 1438275"/>
              <a:gd name="connsiteX22" fmla="*/ 972788 w 1438275"/>
              <a:gd name="connsiteY22" fmla="*/ 722376 h 1438275"/>
              <a:gd name="connsiteX23" fmla="*/ 722281 w 1438275"/>
              <a:gd name="connsiteY23" fmla="*/ 972884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38275" h="1438275">
                <a:moveTo>
                  <a:pt x="1404652" y="393287"/>
                </a:moveTo>
                <a:lnTo>
                  <a:pt x="1051369" y="40005"/>
                </a:lnTo>
                <a:cubicBezTo>
                  <a:pt x="1030319" y="18955"/>
                  <a:pt x="1001839" y="7144"/>
                  <a:pt x="972122" y="7144"/>
                </a:cubicBezTo>
                <a:lnTo>
                  <a:pt x="472535" y="7144"/>
                </a:lnTo>
                <a:cubicBezTo>
                  <a:pt x="442817" y="7144"/>
                  <a:pt x="414242" y="18955"/>
                  <a:pt x="393192" y="40005"/>
                </a:cubicBezTo>
                <a:lnTo>
                  <a:pt x="40005" y="393287"/>
                </a:lnTo>
                <a:cubicBezTo>
                  <a:pt x="18955" y="414338"/>
                  <a:pt x="7144" y="442817"/>
                  <a:pt x="7144" y="472535"/>
                </a:cubicBezTo>
                <a:lnTo>
                  <a:pt x="7144" y="972122"/>
                </a:lnTo>
                <a:cubicBezTo>
                  <a:pt x="7144" y="1001839"/>
                  <a:pt x="18955" y="1030414"/>
                  <a:pt x="40005" y="1051465"/>
                </a:cubicBezTo>
                <a:lnTo>
                  <a:pt x="393192" y="1404652"/>
                </a:lnTo>
                <a:cubicBezTo>
                  <a:pt x="414242" y="1425702"/>
                  <a:pt x="442817" y="1437513"/>
                  <a:pt x="472535" y="1437513"/>
                </a:cubicBezTo>
                <a:lnTo>
                  <a:pt x="972122" y="1437513"/>
                </a:lnTo>
                <a:cubicBezTo>
                  <a:pt x="991076" y="1437513"/>
                  <a:pt x="1009459" y="1432751"/>
                  <a:pt x="1025747" y="1423797"/>
                </a:cubicBezTo>
                <a:cubicBezTo>
                  <a:pt x="1035082" y="1418749"/>
                  <a:pt x="1043749" y="1412367"/>
                  <a:pt x="1051369" y="1404652"/>
                </a:cubicBezTo>
                <a:lnTo>
                  <a:pt x="1404652" y="1051465"/>
                </a:lnTo>
                <a:cubicBezTo>
                  <a:pt x="1422273" y="1033844"/>
                  <a:pt x="1433417" y="1010984"/>
                  <a:pt x="1436560" y="986599"/>
                </a:cubicBezTo>
                <a:cubicBezTo>
                  <a:pt x="1437227" y="981837"/>
                  <a:pt x="1437513" y="976979"/>
                  <a:pt x="1437513" y="972122"/>
                </a:cubicBezTo>
                <a:lnTo>
                  <a:pt x="1437513" y="472535"/>
                </a:lnTo>
                <a:cubicBezTo>
                  <a:pt x="1437513" y="442817"/>
                  <a:pt x="1425702" y="414338"/>
                  <a:pt x="1404652" y="393287"/>
                </a:cubicBezTo>
                <a:close/>
                <a:moveTo>
                  <a:pt x="722281" y="972884"/>
                </a:moveTo>
                <a:cubicBezTo>
                  <a:pt x="583978" y="972884"/>
                  <a:pt x="471773" y="860679"/>
                  <a:pt x="471773" y="722376"/>
                </a:cubicBezTo>
                <a:cubicBezTo>
                  <a:pt x="471773" y="583978"/>
                  <a:pt x="583978" y="471869"/>
                  <a:pt x="722281" y="471869"/>
                </a:cubicBezTo>
                <a:cubicBezTo>
                  <a:pt x="860679" y="471869"/>
                  <a:pt x="972788" y="583978"/>
                  <a:pt x="972788" y="722376"/>
                </a:cubicBezTo>
                <a:cubicBezTo>
                  <a:pt x="972788" y="860679"/>
                  <a:pt x="860679" y="972884"/>
                  <a:pt x="722281" y="972884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29D216-0182-41C3-BC39-BBEA395BAFA2}"/>
              </a:ext>
            </a:extLst>
          </p:cNvPr>
          <p:cNvSpPr/>
          <p:nvPr/>
        </p:nvSpPr>
        <p:spPr>
          <a:xfrm>
            <a:off x="5385149" y="3769357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96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6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501 w 1152525"/>
              <a:gd name="connsiteY17" fmla="*/ 829913 h 1152525"/>
              <a:gd name="connsiteX18" fmla="*/ 328993 w 1152525"/>
              <a:gd name="connsiteY18" fmla="*/ 579406 h 1152525"/>
              <a:gd name="connsiteX19" fmla="*/ 579501 w 1152525"/>
              <a:gd name="connsiteY19" fmla="*/ 328898 h 1152525"/>
              <a:gd name="connsiteX20" fmla="*/ 830009 w 1152525"/>
              <a:gd name="connsiteY20" fmla="*/ 579406 h 1152525"/>
              <a:gd name="connsiteX21" fmla="*/ 579501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96" y="7144"/>
                </a:cubicBezTo>
                <a:lnTo>
                  <a:pt x="388906" y="7144"/>
                </a:lnTo>
                <a:cubicBezTo>
                  <a:pt x="359092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2" y="1151763"/>
                  <a:pt x="388906" y="1151763"/>
                </a:cubicBezTo>
                <a:lnTo>
                  <a:pt x="770096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501" y="829913"/>
                </a:moveTo>
                <a:cubicBezTo>
                  <a:pt x="441103" y="829913"/>
                  <a:pt x="328993" y="717804"/>
                  <a:pt x="328993" y="579406"/>
                </a:cubicBezTo>
                <a:cubicBezTo>
                  <a:pt x="328993" y="441103"/>
                  <a:pt x="441103" y="328898"/>
                  <a:pt x="579501" y="328898"/>
                </a:cubicBezTo>
                <a:cubicBezTo>
                  <a:pt x="717804" y="328898"/>
                  <a:pt x="830009" y="441103"/>
                  <a:pt x="830009" y="579406"/>
                </a:cubicBezTo>
                <a:cubicBezTo>
                  <a:pt x="830009" y="717804"/>
                  <a:pt x="717804" y="829913"/>
                  <a:pt x="579501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D3A32F-EB2C-4C08-BC09-39FB6A6290DC}"/>
              </a:ext>
            </a:extLst>
          </p:cNvPr>
          <p:cNvSpPr/>
          <p:nvPr/>
        </p:nvSpPr>
        <p:spPr>
          <a:xfrm>
            <a:off x="6402895" y="2803617"/>
            <a:ext cx="1152525" cy="1152525"/>
          </a:xfrm>
          <a:custGeom>
            <a:avLst/>
            <a:gdLst>
              <a:gd name="connsiteX0" fmla="*/ 1118807 w 1152525"/>
              <a:gd name="connsiteY0" fmla="*/ 309563 h 1152525"/>
              <a:gd name="connsiteX1" fmla="*/ 849345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467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467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5 w 1152525"/>
              <a:gd name="connsiteY12" fmla="*/ 1118902 h 1152525"/>
              <a:gd name="connsiteX13" fmla="*/ 1118807 w 1152525"/>
              <a:gd name="connsiteY13" fmla="*/ 849344 h 1152525"/>
              <a:gd name="connsiteX14" fmla="*/ 1151668 w 1152525"/>
              <a:gd name="connsiteY14" fmla="*/ 770096 h 1152525"/>
              <a:gd name="connsiteX15" fmla="*/ 1151668 w 1152525"/>
              <a:gd name="connsiteY15" fmla="*/ 388906 h 1152525"/>
              <a:gd name="connsiteX16" fmla="*/ 1118807 w 1152525"/>
              <a:gd name="connsiteY16" fmla="*/ 309563 h 1152525"/>
              <a:gd name="connsiteX17" fmla="*/ 579406 w 1152525"/>
              <a:gd name="connsiteY17" fmla="*/ 830009 h 1152525"/>
              <a:gd name="connsiteX18" fmla="*/ 328899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807" y="309563"/>
                </a:moveTo>
                <a:lnTo>
                  <a:pt x="849345" y="40005"/>
                </a:lnTo>
                <a:cubicBezTo>
                  <a:pt x="828294" y="18955"/>
                  <a:pt x="799719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518" y="18955"/>
                  <a:pt x="309467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467" y="1118902"/>
                </a:lnTo>
                <a:cubicBezTo>
                  <a:pt x="330518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719" y="1151763"/>
                  <a:pt x="828294" y="1139952"/>
                  <a:pt x="849345" y="1118902"/>
                </a:cubicBezTo>
                <a:lnTo>
                  <a:pt x="1118807" y="849344"/>
                </a:lnTo>
                <a:cubicBezTo>
                  <a:pt x="1139857" y="828389"/>
                  <a:pt x="1151668" y="799814"/>
                  <a:pt x="1151668" y="770096"/>
                </a:cubicBezTo>
                <a:lnTo>
                  <a:pt x="1151668" y="388906"/>
                </a:lnTo>
                <a:cubicBezTo>
                  <a:pt x="1151668" y="359093"/>
                  <a:pt x="1139857" y="330613"/>
                  <a:pt x="1118807" y="309563"/>
                </a:cubicBezTo>
                <a:close/>
                <a:moveTo>
                  <a:pt x="579406" y="830009"/>
                </a:moveTo>
                <a:cubicBezTo>
                  <a:pt x="441007" y="830009"/>
                  <a:pt x="328899" y="717804"/>
                  <a:pt x="328899" y="579501"/>
                </a:cubicBezTo>
                <a:cubicBezTo>
                  <a:pt x="328899" y="441103"/>
                  <a:pt x="441007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3D2B2A-6A16-4BE2-975B-EBB4B6D38343}"/>
              </a:ext>
            </a:extLst>
          </p:cNvPr>
          <p:cNvSpPr/>
          <p:nvPr/>
        </p:nvSpPr>
        <p:spPr>
          <a:xfrm>
            <a:off x="4367498" y="2803617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0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0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406 w 1152525"/>
              <a:gd name="connsiteY17" fmla="*/ 830009 h 1152525"/>
              <a:gd name="connsiteX18" fmla="*/ 328898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0" y="7144"/>
                </a:lnTo>
                <a:cubicBezTo>
                  <a:pt x="359092" y="7144"/>
                  <a:pt x="330517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517" y="1139952"/>
                  <a:pt x="359092" y="1151763"/>
                  <a:pt x="388810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2" y="330613"/>
                  <a:pt x="1118902" y="309563"/>
                </a:cubicBezTo>
                <a:close/>
                <a:moveTo>
                  <a:pt x="579406" y="830009"/>
                </a:moveTo>
                <a:cubicBezTo>
                  <a:pt x="441103" y="830009"/>
                  <a:pt x="328898" y="717804"/>
                  <a:pt x="328898" y="579501"/>
                </a:cubicBezTo>
                <a:cubicBezTo>
                  <a:pt x="328898" y="441103"/>
                  <a:pt x="441103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7825E3-D5EA-467C-B19F-E33A79E3060B}"/>
              </a:ext>
            </a:extLst>
          </p:cNvPr>
          <p:cNvGrpSpPr/>
          <p:nvPr/>
        </p:nvGrpSpPr>
        <p:grpSpPr>
          <a:xfrm>
            <a:off x="2120582" y="1578332"/>
            <a:ext cx="2465335" cy="1339681"/>
            <a:chOff x="2944667" y="1537434"/>
            <a:chExt cx="2465335" cy="13396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700E1D-EC48-4B04-87AC-C448DCC793E7}"/>
                </a:ext>
              </a:extLst>
            </p:cNvPr>
            <p:cNvSpPr txBox="1"/>
            <p:nvPr/>
          </p:nvSpPr>
          <p:spPr>
            <a:xfrm>
              <a:off x="2944667" y="1537434"/>
              <a:ext cx="1608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I.A + Big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021181-81ED-4765-9A61-7E4FC0DC208A}"/>
                </a:ext>
              </a:extLst>
            </p:cNvPr>
            <p:cNvSpPr txBox="1"/>
            <p:nvPr/>
          </p:nvSpPr>
          <p:spPr>
            <a:xfrm>
              <a:off x="3009885" y="1923008"/>
              <a:ext cx="24001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accent1"/>
                  </a:solidFill>
                </a:rPr>
                <a:t>comprender de manera </a:t>
              </a:r>
              <a:r>
                <a:rPr lang="es-ES" sz="1400" b="1" dirty="0">
                  <a:solidFill>
                    <a:schemeClr val="accent1"/>
                  </a:solidFill>
                </a:rPr>
                <a:t>objetiva y realista </a:t>
              </a:r>
              <a:r>
                <a:rPr lang="es-ES" sz="1400" dirty="0">
                  <a:solidFill>
                    <a:schemeClr val="accent1"/>
                  </a:solidFill>
                </a:rPr>
                <a:t>las </a:t>
              </a:r>
              <a:r>
                <a:rPr lang="es-ES" sz="1400" b="1" dirty="0">
                  <a:solidFill>
                    <a:schemeClr val="accent1"/>
                  </a:solidFill>
                </a:rPr>
                <a:t>necesidades</a:t>
              </a:r>
              <a:r>
                <a:rPr lang="es-ES" sz="1400" dirty="0">
                  <a:solidFill>
                    <a:schemeClr val="accent1"/>
                  </a:solidFill>
                </a:rPr>
                <a:t> y </a:t>
              </a:r>
              <a:r>
                <a:rPr lang="es-ES" sz="1400" b="1" dirty="0">
                  <a:solidFill>
                    <a:schemeClr val="accent1"/>
                  </a:solidFill>
                </a:rPr>
                <a:t>preferencias</a:t>
              </a:r>
              <a:r>
                <a:rPr lang="es-ES" sz="1400" dirty="0">
                  <a:solidFill>
                    <a:schemeClr val="accent1"/>
                  </a:solidFill>
                </a:rPr>
                <a:t> de</a:t>
              </a:r>
              <a:br>
                <a:rPr lang="es-ES" sz="1400" dirty="0">
                  <a:solidFill>
                    <a:schemeClr val="accent1"/>
                  </a:solidFill>
                </a:rPr>
              </a:br>
              <a:r>
                <a:rPr lang="es-ES" sz="1400" dirty="0">
                  <a:solidFill>
                    <a:schemeClr val="accent1"/>
                  </a:solidFill>
                </a:rPr>
                <a:t>los </a:t>
              </a:r>
              <a:r>
                <a:rPr lang="es-ES" sz="1400" b="1" dirty="0">
                  <a:solidFill>
                    <a:schemeClr val="accent1"/>
                  </a:solidFill>
                </a:rPr>
                <a:t>clientes</a:t>
              </a:r>
              <a:r>
                <a:rPr lang="es-ES" sz="1400" dirty="0">
                  <a:solidFill>
                    <a:schemeClr val="accent1"/>
                  </a:solidFill>
                </a:rPr>
                <a:t> de la compañía.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01041-5BF1-4E54-A184-964D8641E05D}"/>
              </a:ext>
            </a:extLst>
          </p:cNvPr>
          <p:cNvGrpSpPr/>
          <p:nvPr/>
        </p:nvGrpSpPr>
        <p:grpSpPr>
          <a:xfrm>
            <a:off x="7400581" y="1648974"/>
            <a:ext cx="2697348" cy="1124238"/>
            <a:chOff x="4991449" y="1537434"/>
            <a:chExt cx="2697348" cy="1124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77ABAC-B7E9-4FF0-B51E-9BD73B3C4263}"/>
                </a:ext>
              </a:extLst>
            </p:cNvPr>
            <p:cNvSpPr txBox="1"/>
            <p:nvPr/>
          </p:nvSpPr>
          <p:spPr>
            <a:xfrm>
              <a:off x="4991449" y="1537434"/>
              <a:ext cx="2519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Patrones y tendencias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2AB0F6-859D-407E-B09E-C972B3582223}"/>
                </a:ext>
              </a:extLst>
            </p:cNvPr>
            <p:cNvSpPr txBox="1"/>
            <p:nvPr/>
          </p:nvSpPr>
          <p:spPr>
            <a:xfrm>
              <a:off x="5095923" y="1923008"/>
              <a:ext cx="25928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Encontrar </a:t>
              </a:r>
              <a:r>
                <a:rPr lang="en-US" sz="1400" b="1" dirty="0">
                  <a:solidFill>
                    <a:schemeClr val="accent1"/>
                  </a:solidFill>
                </a:rPr>
                <a:t>patrones</a:t>
              </a:r>
              <a:r>
                <a:rPr lang="en-US" sz="1400" dirty="0">
                  <a:solidFill>
                    <a:schemeClr val="accent1"/>
                  </a:solidFill>
                </a:rPr>
                <a:t> </a:t>
              </a:r>
              <a:r>
                <a:rPr lang="en-US" sz="1400" b="1" dirty="0">
                  <a:solidFill>
                    <a:schemeClr val="accent1"/>
                  </a:solidFill>
                </a:rPr>
                <a:t>ocultos</a:t>
              </a:r>
              <a:r>
                <a:rPr lang="en-US" sz="1400" dirty="0">
                  <a:solidFill>
                    <a:schemeClr val="accent1"/>
                  </a:solidFill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</a:rPr>
                <a:t>dependencias</a:t>
              </a:r>
              <a:r>
                <a:rPr lang="en-US" sz="1400" dirty="0">
                  <a:solidFill>
                    <a:schemeClr val="accent1"/>
                  </a:solidFill>
                </a:rPr>
                <a:t> entre variables y </a:t>
              </a:r>
              <a:r>
                <a:rPr lang="en-US" sz="1400" b="1" dirty="0">
                  <a:solidFill>
                    <a:schemeClr val="accent1"/>
                  </a:solidFill>
                </a:rPr>
                <a:t>correlaciones</a:t>
              </a:r>
              <a:r>
                <a:rPr lang="en-US" sz="1400" dirty="0">
                  <a:solidFill>
                    <a:schemeClr val="accent1"/>
                  </a:solidFill>
                </a:rPr>
                <a:t> </a:t>
              </a:r>
              <a:r>
                <a:rPr lang="en-US" sz="1400" b="1" dirty="0">
                  <a:solidFill>
                    <a:schemeClr val="accent1"/>
                  </a:solidFill>
                </a:rPr>
                <a:t>difíciles</a:t>
              </a:r>
              <a:r>
                <a:rPr lang="en-US" sz="1400" dirty="0">
                  <a:solidFill>
                    <a:schemeClr val="accent1"/>
                  </a:solidFill>
                </a:rPr>
                <a:t> de hallar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C84F81-95FA-42F8-BE9A-B344BAD3D3AA}"/>
              </a:ext>
            </a:extLst>
          </p:cNvPr>
          <p:cNvSpPr txBox="1"/>
          <p:nvPr/>
        </p:nvSpPr>
        <p:spPr>
          <a:xfrm>
            <a:off x="403498" y="69933"/>
            <a:ext cx="11626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+mj-lt"/>
              </a:rPr>
              <a:t>Ventajas</a:t>
            </a:r>
            <a:r>
              <a:rPr lang="en-US" sz="4800" b="1" dirty="0">
                <a:solidFill>
                  <a:schemeClr val="accent2"/>
                </a:solidFill>
                <a:latin typeface="+mj-lt"/>
              </a:rPr>
              <a:t> I.A. en la investigación de mercados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CB76B-BC41-48D4-A4FD-F76F9F0251E3}"/>
              </a:ext>
            </a:extLst>
          </p:cNvPr>
          <p:cNvGrpSpPr/>
          <p:nvPr/>
        </p:nvGrpSpPr>
        <p:grpSpPr>
          <a:xfrm>
            <a:off x="5335877" y="5181765"/>
            <a:ext cx="2272937" cy="1124238"/>
            <a:chOff x="4023239" y="5472201"/>
            <a:chExt cx="2272937" cy="112423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16D0A-4287-4591-8460-7B2730EB613E}"/>
                </a:ext>
              </a:extLst>
            </p:cNvPr>
            <p:cNvSpPr txBox="1"/>
            <p:nvPr/>
          </p:nvSpPr>
          <p:spPr>
            <a:xfrm>
              <a:off x="4023239" y="5472201"/>
              <a:ext cx="1181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Eficiencia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906C4C-8EE3-46B1-A0E6-B242C8940F34}"/>
                </a:ext>
              </a:extLst>
            </p:cNvPr>
            <p:cNvSpPr txBox="1"/>
            <p:nvPr/>
          </p:nvSpPr>
          <p:spPr>
            <a:xfrm>
              <a:off x="4101802" y="5857775"/>
              <a:ext cx="21943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Eficiencia</a:t>
              </a:r>
              <a:r>
                <a:rPr lang="en-US" sz="1400" dirty="0">
                  <a:solidFill>
                    <a:schemeClr val="accent1"/>
                  </a:solidFill>
                </a:rPr>
                <a:t> y </a:t>
              </a:r>
              <a:r>
                <a:rPr lang="en-US" sz="1400" b="1" dirty="0">
                  <a:solidFill>
                    <a:schemeClr val="accent1"/>
                  </a:solidFill>
                </a:rPr>
                <a:t>rapidez</a:t>
              </a:r>
              <a:r>
                <a:rPr lang="en-US" sz="1400" dirty="0">
                  <a:solidFill>
                    <a:schemeClr val="accent1"/>
                  </a:solidFill>
                </a:rPr>
                <a:t> de </a:t>
              </a:r>
              <a:r>
                <a:rPr lang="en-US" sz="1400" b="1" dirty="0">
                  <a:solidFill>
                    <a:schemeClr val="accent1"/>
                  </a:solidFill>
                </a:rPr>
                <a:t>análisis</a:t>
              </a:r>
              <a:r>
                <a:rPr lang="en-US" sz="1400" dirty="0">
                  <a:solidFill>
                    <a:schemeClr val="accent1"/>
                  </a:solidFill>
                </a:rPr>
                <a:t> de grandes cantidades de </a:t>
              </a:r>
              <a:r>
                <a:rPr lang="en-US" sz="1400" b="1" dirty="0">
                  <a:solidFill>
                    <a:schemeClr val="accent1"/>
                  </a:solidFill>
                </a:rPr>
                <a:t>datos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4C91F1-5F8D-48DB-8772-1D14287657E4}"/>
              </a:ext>
            </a:extLst>
          </p:cNvPr>
          <p:cNvGrpSpPr/>
          <p:nvPr/>
        </p:nvGrpSpPr>
        <p:grpSpPr>
          <a:xfrm>
            <a:off x="1193006" y="3429000"/>
            <a:ext cx="9795415" cy="1457325"/>
            <a:chOff x="1193006" y="2697956"/>
            <a:chExt cx="9795415" cy="145732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F4F4132-0C38-4827-B9A8-6B8B847F190B}"/>
                </a:ext>
              </a:extLst>
            </p:cNvPr>
            <p:cNvSpPr/>
            <p:nvPr/>
          </p:nvSpPr>
          <p:spPr>
            <a:xfrm>
              <a:off x="1193006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396EBC1-C243-412F-9B85-7768289D692F}"/>
                </a:ext>
              </a:extLst>
            </p:cNvPr>
            <p:cNvSpPr/>
            <p:nvPr/>
          </p:nvSpPr>
          <p:spPr>
            <a:xfrm>
              <a:off x="2384202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12C878-B294-44D6-AD36-E882A6E930FE}"/>
                </a:ext>
              </a:extLst>
            </p:cNvPr>
            <p:cNvSpPr/>
            <p:nvPr/>
          </p:nvSpPr>
          <p:spPr>
            <a:xfrm>
              <a:off x="3575304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BF7F3E-C061-4516-9F5F-58DE0E1B2D1A}"/>
                </a:ext>
              </a:extLst>
            </p:cNvPr>
            <p:cNvSpPr/>
            <p:nvPr/>
          </p:nvSpPr>
          <p:spPr>
            <a:xfrm>
              <a:off x="4766500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F891FF-7EA0-4772-9E66-9BB52887E12F}"/>
                </a:ext>
              </a:extLst>
            </p:cNvPr>
            <p:cNvSpPr/>
            <p:nvPr/>
          </p:nvSpPr>
          <p:spPr>
            <a:xfrm>
              <a:off x="5957601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39B7A8-35B8-4EB9-B26C-B72AC015DD02}"/>
                </a:ext>
              </a:extLst>
            </p:cNvPr>
            <p:cNvSpPr/>
            <p:nvPr/>
          </p:nvSpPr>
          <p:spPr>
            <a:xfrm>
              <a:off x="7148798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139A8D-7273-43EA-871E-A811A66A83C4}"/>
                </a:ext>
              </a:extLst>
            </p:cNvPr>
            <p:cNvSpPr/>
            <p:nvPr/>
          </p:nvSpPr>
          <p:spPr>
            <a:xfrm>
              <a:off x="8339899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32CDBD-0383-4423-AF95-C34F9979ACAB}"/>
                </a:ext>
              </a:extLst>
            </p:cNvPr>
            <p:cNvSpPr/>
            <p:nvPr/>
          </p:nvSpPr>
          <p:spPr>
            <a:xfrm>
              <a:off x="9531096" y="2697956"/>
              <a:ext cx="1457325" cy="1457325"/>
            </a:xfrm>
            <a:custGeom>
              <a:avLst/>
              <a:gdLst>
                <a:gd name="connsiteX0" fmla="*/ 7144 w 1457325"/>
                <a:gd name="connsiteY0" fmla="*/ 7144 h 1457325"/>
                <a:gd name="connsiteX1" fmla="*/ 1459325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7144" y="7144"/>
                  </a:moveTo>
                  <a:lnTo>
                    <a:pt x="1459325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F53FC5-C6BE-4F4A-80F2-C44890CDF0EE}"/>
                </a:ext>
              </a:extLst>
            </p:cNvPr>
            <p:cNvSpPr/>
            <p:nvPr/>
          </p:nvSpPr>
          <p:spPr>
            <a:xfrm>
              <a:off x="9531096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0F78D0-6FAE-4D8E-9F17-8C95831E9F18}"/>
                </a:ext>
              </a:extLst>
            </p:cNvPr>
            <p:cNvSpPr/>
            <p:nvPr/>
          </p:nvSpPr>
          <p:spPr>
            <a:xfrm>
              <a:off x="8339899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37ACEF-AE43-4F5B-9425-2A9B9E5BF64E}"/>
                </a:ext>
              </a:extLst>
            </p:cNvPr>
            <p:cNvSpPr/>
            <p:nvPr/>
          </p:nvSpPr>
          <p:spPr>
            <a:xfrm>
              <a:off x="7148798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2CF717-9BA2-403F-9619-4213D0A0F363}"/>
                </a:ext>
              </a:extLst>
            </p:cNvPr>
            <p:cNvSpPr/>
            <p:nvPr/>
          </p:nvSpPr>
          <p:spPr>
            <a:xfrm>
              <a:off x="5957601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6BC861-8FE3-4F05-9C81-855BB82AAF3C}"/>
                </a:ext>
              </a:extLst>
            </p:cNvPr>
            <p:cNvSpPr/>
            <p:nvPr/>
          </p:nvSpPr>
          <p:spPr>
            <a:xfrm>
              <a:off x="4766500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8557D0-2C17-4F1D-BA38-AC1C75BBFB1A}"/>
                </a:ext>
              </a:extLst>
            </p:cNvPr>
            <p:cNvSpPr/>
            <p:nvPr/>
          </p:nvSpPr>
          <p:spPr>
            <a:xfrm>
              <a:off x="3575304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1DC1C66-567D-4611-9D6C-1392249C46A1}"/>
                </a:ext>
              </a:extLst>
            </p:cNvPr>
            <p:cNvSpPr/>
            <p:nvPr/>
          </p:nvSpPr>
          <p:spPr>
            <a:xfrm>
              <a:off x="2384202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782C0F-592D-4205-8E69-6BB21ADF0B04}"/>
                </a:ext>
              </a:extLst>
            </p:cNvPr>
            <p:cNvSpPr/>
            <p:nvPr/>
          </p:nvSpPr>
          <p:spPr>
            <a:xfrm>
              <a:off x="1193006" y="2697956"/>
              <a:ext cx="1457325" cy="1457325"/>
            </a:xfrm>
            <a:custGeom>
              <a:avLst/>
              <a:gdLst>
                <a:gd name="connsiteX0" fmla="*/ 1459325 w 1457325"/>
                <a:gd name="connsiteY0" fmla="*/ 7144 h 1457325"/>
                <a:gd name="connsiteX1" fmla="*/ 7144 w 1457325"/>
                <a:gd name="connsiteY1" fmla="*/ 1459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325" h="1457325">
                  <a:moveTo>
                    <a:pt x="1459325" y="7144"/>
                  </a:moveTo>
                  <a:lnTo>
                    <a:pt x="7144" y="1459325"/>
                  </a:lnTo>
                </a:path>
              </a:pathLst>
            </a:custGeom>
            <a:ln w="9525" cap="rnd">
              <a:solidFill>
                <a:srgbClr val="0A1931">
                  <a:alpha val="3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35E06-5103-4F6E-8162-6B22AF70B7DF}"/>
              </a:ext>
            </a:extLst>
          </p:cNvPr>
          <p:cNvSpPr/>
          <p:nvPr/>
        </p:nvSpPr>
        <p:spPr>
          <a:xfrm>
            <a:off x="1474184" y="3615595"/>
            <a:ext cx="1085850" cy="1085850"/>
          </a:xfrm>
          <a:custGeom>
            <a:avLst/>
            <a:gdLst>
              <a:gd name="connsiteX0" fmla="*/ 895636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636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636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136" y="1000887"/>
                  <a:pt x="1000887" y="1086231"/>
                  <a:pt x="895636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BFA64D0-A9A1-45BC-BB06-03CC70BDE515}"/>
              </a:ext>
            </a:extLst>
          </p:cNvPr>
          <p:cNvSpPr/>
          <p:nvPr/>
        </p:nvSpPr>
        <p:spPr>
          <a:xfrm>
            <a:off x="1763839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4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4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1" y="7144"/>
                  <a:pt x="256984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4AB686-A3D6-445A-A094-5AA92F4BB872}"/>
              </a:ext>
            </a:extLst>
          </p:cNvPr>
          <p:cNvSpPr/>
          <p:nvPr/>
        </p:nvSpPr>
        <p:spPr>
          <a:xfrm>
            <a:off x="2006536" y="4147947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090680-9F27-4B59-BF35-A89A482660A3}"/>
              </a:ext>
            </a:extLst>
          </p:cNvPr>
          <p:cNvSpPr/>
          <p:nvPr/>
        </p:nvSpPr>
        <p:spPr>
          <a:xfrm>
            <a:off x="3511391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887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C3204D5-26E6-40A6-A4C0-62A3E951C594}"/>
              </a:ext>
            </a:extLst>
          </p:cNvPr>
          <p:cNvSpPr/>
          <p:nvPr/>
        </p:nvSpPr>
        <p:spPr>
          <a:xfrm>
            <a:off x="3801046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3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4" y="506825"/>
                </a:cubicBezTo>
                <a:cubicBezTo>
                  <a:pt x="119001" y="506825"/>
                  <a:pt x="7143" y="394968"/>
                  <a:pt x="7143" y="256985"/>
                </a:cubicBezTo>
                <a:cubicBezTo>
                  <a:pt x="7143" y="119001"/>
                  <a:pt x="119001" y="7144"/>
                  <a:pt x="256984" y="7144"/>
                </a:cubicBezTo>
                <a:cubicBezTo>
                  <a:pt x="394967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08EBF0-0919-4A05-91C5-29B7C7B18322}"/>
              </a:ext>
            </a:extLst>
          </p:cNvPr>
          <p:cNvSpPr/>
          <p:nvPr/>
        </p:nvSpPr>
        <p:spPr>
          <a:xfrm>
            <a:off x="4043743" y="3074194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CB2738-454A-4961-9AB8-71B180044293}"/>
              </a:ext>
            </a:extLst>
          </p:cNvPr>
          <p:cNvSpPr/>
          <p:nvPr/>
        </p:nvSpPr>
        <p:spPr>
          <a:xfrm>
            <a:off x="5548598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2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887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46A9D2-3FF7-4F78-A944-0DD2233B96BD}"/>
              </a:ext>
            </a:extLst>
          </p:cNvPr>
          <p:cNvSpPr/>
          <p:nvPr/>
        </p:nvSpPr>
        <p:spPr>
          <a:xfrm>
            <a:off x="5838253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5 w 504825"/>
              <a:gd name="connsiteY1" fmla="*/ 506825 h 504825"/>
              <a:gd name="connsiteX2" fmla="*/ 7144 w 504825"/>
              <a:gd name="connsiteY2" fmla="*/ 256985 h 504825"/>
              <a:gd name="connsiteX3" fmla="*/ 256985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8" y="506825"/>
                  <a:pt x="256985" y="506825"/>
                </a:cubicBezTo>
                <a:cubicBezTo>
                  <a:pt x="119002" y="506825"/>
                  <a:pt x="7144" y="394968"/>
                  <a:pt x="7144" y="256985"/>
                </a:cubicBezTo>
                <a:cubicBezTo>
                  <a:pt x="7144" y="119001"/>
                  <a:pt x="119001" y="7144"/>
                  <a:pt x="256985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7EEC671-119C-4DAD-AE3D-0FC04685D6B7}"/>
              </a:ext>
            </a:extLst>
          </p:cNvPr>
          <p:cNvSpPr/>
          <p:nvPr/>
        </p:nvSpPr>
        <p:spPr>
          <a:xfrm>
            <a:off x="6080950" y="4147947"/>
            <a:ext cx="28575" cy="1095375"/>
          </a:xfrm>
          <a:custGeom>
            <a:avLst/>
            <a:gdLst>
              <a:gd name="connsiteX0" fmla="*/ 14287 w 28575"/>
              <a:gd name="connsiteY0" fmla="*/ 14288 h 1095375"/>
              <a:gd name="connsiteX1" fmla="*/ 14287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7" y="14288"/>
                </a:moveTo>
                <a:lnTo>
                  <a:pt x="14287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1F64971-CAB9-4C22-9178-1571F080B5D3}"/>
              </a:ext>
            </a:extLst>
          </p:cNvPr>
          <p:cNvSpPr/>
          <p:nvPr/>
        </p:nvSpPr>
        <p:spPr>
          <a:xfrm>
            <a:off x="7585804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3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983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1D7431E-7715-4328-8A2D-234982702BB8}"/>
              </a:ext>
            </a:extLst>
          </p:cNvPr>
          <p:cNvSpPr/>
          <p:nvPr/>
        </p:nvSpPr>
        <p:spPr>
          <a:xfrm>
            <a:off x="7875555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4 w 504825"/>
              <a:gd name="connsiteY1" fmla="*/ 506825 h 504825"/>
              <a:gd name="connsiteX2" fmla="*/ 7144 w 504825"/>
              <a:gd name="connsiteY2" fmla="*/ 256985 h 504825"/>
              <a:gd name="connsiteX3" fmla="*/ 256984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7" y="506825"/>
                  <a:pt x="256984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2" y="7144"/>
                  <a:pt x="256984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E81F44-31DC-4E24-BD68-D036AFDCE427}"/>
              </a:ext>
            </a:extLst>
          </p:cNvPr>
          <p:cNvSpPr/>
          <p:nvPr/>
        </p:nvSpPr>
        <p:spPr>
          <a:xfrm>
            <a:off x="8118252" y="3074194"/>
            <a:ext cx="28575" cy="1095375"/>
          </a:xfrm>
          <a:custGeom>
            <a:avLst/>
            <a:gdLst>
              <a:gd name="connsiteX0" fmla="*/ 14287 w 28575"/>
              <a:gd name="connsiteY0" fmla="*/ 14288 h 1095375"/>
              <a:gd name="connsiteX1" fmla="*/ 14287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7" y="14288"/>
                </a:moveTo>
                <a:lnTo>
                  <a:pt x="14287" y="1082802"/>
                </a:lnTo>
              </a:path>
            </a:pathLst>
          </a:custGeom>
          <a:ln w="19050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944F54-24F0-4BB4-B9BD-F0C298026CA1}"/>
              </a:ext>
            </a:extLst>
          </p:cNvPr>
          <p:cNvSpPr/>
          <p:nvPr/>
        </p:nvSpPr>
        <p:spPr>
          <a:xfrm>
            <a:off x="9623012" y="3615595"/>
            <a:ext cx="1085850" cy="1085850"/>
          </a:xfrm>
          <a:custGeom>
            <a:avLst/>
            <a:gdLst>
              <a:gd name="connsiteX0" fmla="*/ 895731 w 1085850"/>
              <a:gd name="connsiteY0" fmla="*/ 1086231 h 1085850"/>
              <a:gd name="connsiteX1" fmla="*/ 197644 w 1085850"/>
              <a:gd name="connsiteY1" fmla="*/ 1086231 h 1085850"/>
              <a:gd name="connsiteX2" fmla="*/ 7144 w 1085850"/>
              <a:gd name="connsiteY2" fmla="*/ 895731 h 1085850"/>
              <a:gd name="connsiteX3" fmla="*/ 7144 w 1085850"/>
              <a:gd name="connsiteY3" fmla="*/ 197644 h 1085850"/>
              <a:gd name="connsiteX4" fmla="*/ 197644 w 1085850"/>
              <a:gd name="connsiteY4" fmla="*/ 7144 h 1085850"/>
              <a:gd name="connsiteX5" fmla="*/ 895731 w 1085850"/>
              <a:gd name="connsiteY5" fmla="*/ 7144 h 1085850"/>
              <a:gd name="connsiteX6" fmla="*/ 1086231 w 1085850"/>
              <a:gd name="connsiteY6" fmla="*/ 197644 h 1085850"/>
              <a:gd name="connsiteX7" fmla="*/ 1086231 w 1085850"/>
              <a:gd name="connsiteY7" fmla="*/ 895731 h 1085850"/>
              <a:gd name="connsiteX8" fmla="*/ 895731 w 1085850"/>
              <a:gd name="connsiteY8" fmla="*/ 1086231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5850" h="1085850">
                <a:moveTo>
                  <a:pt x="895731" y="1086231"/>
                </a:moveTo>
                <a:lnTo>
                  <a:pt x="197644" y="1086231"/>
                </a:lnTo>
                <a:cubicBezTo>
                  <a:pt x="92393" y="1086231"/>
                  <a:pt x="7144" y="1000982"/>
                  <a:pt x="7144" y="895731"/>
                </a:cubicBezTo>
                <a:lnTo>
                  <a:pt x="7144" y="197644"/>
                </a:lnTo>
                <a:cubicBezTo>
                  <a:pt x="7144" y="92393"/>
                  <a:pt x="92393" y="7144"/>
                  <a:pt x="197644" y="7144"/>
                </a:cubicBezTo>
                <a:lnTo>
                  <a:pt x="895731" y="7144"/>
                </a:lnTo>
                <a:cubicBezTo>
                  <a:pt x="1000983" y="7144"/>
                  <a:pt x="1086231" y="92393"/>
                  <a:pt x="1086231" y="197644"/>
                </a:cubicBezTo>
                <a:lnTo>
                  <a:pt x="1086231" y="895731"/>
                </a:lnTo>
                <a:cubicBezTo>
                  <a:pt x="1086231" y="1000887"/>
                  <a:pt x="1000983" y="1086231"/>
                  <a:pt x="895731" y="1086231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0A8B4E-FF67-454B-A05F-8EF549BDA180}"/>
              </a:ext>
            </a:extLst>
          </p:cNvPr>
          <p:cNvSpPr/>
          <p:nvPr/>
        </p:nvSpPr>
        <p:spPr>
          <a:xfrm>
            <a:off x="9912762" y="3905250"/>
            <a:ext cx="504825" cy="504825"/>
          </a:xfrm>
          <a:custGeom>
            <a:avLst/>
            <a:gdLst>
              <a:gd name="connsiteX0" fmla="*/ 506825 w 504825"/>
              <a:gd name="connsiteY0" fmla="*/ 256985 h 504825"/>
              <a:gd name="connsiteX1" fmla="*/ 256985 w 504825"/>
              <a:gd name="connsiteY1" fmla="*/ 506825 h 504825"/>
              <a:gd name="connsiteX2" fmla="*/ 7144 w 504825"/>
              <a:gd name="connsiteY2" fmla="*/ 256985 h 504825"/>
              <a:gd name="connsiteX3" fmla="*/ 256985 w 504825"/>
              <a:gd name="connsiteY3" fmla="*/ 7144 h 504825"/>
              <a:gd name="connsiteX4" fmla="*/ 506825 w 504825"/>
              <a:gd name="connsiteY4" fmla="*/ 25698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506825" y="256985"/>
                </a:moveTo>
                <a:cubicBezTo>
                  <a:pt x="506825" y="394968"/>
                  <a:pt x="394967" y="506825"/>
                  <a:pt x="256985" y="506825"/>
                </a:cubicBezTo>
                <a:cubicBezTo>
                  <a:pt x="119001" y="506825"/>
                  <a:pt x="7144" y="394968"/>
                  <a:pt x="7144" y="256985"/>
                </a:cubicBezTo>
                <a:cubicBezTo>
                  <a:pt x="7144" y="119001"/>
                  <a:pt x="119002" y="7144"/>
                  <a:pt x="256985" y="7144"/>
                </a:cubicBezTo>
                <a:cubicBezTo>
                  <a:pt x="394968" y="7144"/>
                  <a:pt x="506825" y="119001"/>
                  <a:pt x="506825" y="256985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066AC1-80A5-4994-9691-255D9B4389BD}"/>
              </a:ext>
            </a:extLst>
          </p:cNvPr>
          <p:cNvSpPr/>
          <p:nvPr/>
        </p:nvSpPr>
        <p:spPr>
          <a:xfrm>
            <a:off x="10155459" y="4147947"/>
            <a:ext cx="28575" cy="1095375"/>
          </a:xfrm>
          <a:custGeom>
            <a:avLst/>
            <a:gdLst>
              <a:gd name="connsiteX0" fmla="*/ 14288 w 28575"/>
              <a:gd name="connsiteY0" fmla="*/ 14288 h 1095375"/>
              <a:gd name="connsiteX1" fmla="*/ 14288 w 28575"/>
              <a:gd name="connsiteY1" fmla="*/ 1082802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095375">
                <a:moveTo>
                  <a:pt x="14288" y="14288"/>
                </a:moveTo>
                <a:lnTo>
                  <a:pt x="14288" y="1082802"/>
                </a:lnTo>
              </a:path>
            </a:pathLst>
          </a:custGeom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B1E611-7105-44B9-A5BA-0E475648C821}"/>
              </a:ext>
            </a:extLst>
          </p:cNvPr>
          <p:cNvSpPr/>
          <p:nvPr/>
        </p:nvSpPr>
        <p:spPr>
          <a:xfrm>
            <a:off x="774952" y="5343144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Definir el problema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AEE324-846A-481C-8C41-EE451358C250}"/>
              </a:ext>
            </a:extLst>
          </p:cNvPr>
          <p:cNvSpPr/>
          <p:nvPr/>
        </p:nvSpPr>
        <p:spPr>
          <a:xfrm>
            <a:off x="4839651" y="5343144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Recopilar datos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8914160" y="5343144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Interpretar resultados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2812254" y="2048720"/>
            <a:ext cx="2482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Desarrollar plan de investigación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66843E-6759-4122-AA61-2139DD0C84D9}"/>
              </a:ext>
            </a:extLst>
          </p:cNvPr>
          <p:cNvSpPr/>
          <p:nvPr/>
        </p:nvSpPr>
        <p:spPr>
          <a:xfrm>
            <a:off x="6876953" y="2048720"/>
            <a:ext cx="248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Análisis de datos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2927668" y="296751"/>
            <a:ext cx="63637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Metodología </a:t>
            </a:r>
          </a:p>
          <a:p>
            <a:pPr algn="ctr"/>
            <a:r>
              <a:rPr lang="en-US" sz="4400" b="1" dirty="0">
                <a:solidFill>
                  <a:schemeClr val="accent2"/>
                </a:solidFill>
                <a:latin typeface="+mj-lt"/>
              </a:rPr>
              <a:t>Investigación de mercados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16373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21" grpId="0" animBg="1"/>
      <p:bldP spid="26" grpId="0" animBg="1"/>
      <p:bldP spid="31" grpId="0" animBg="1"/>
      <p:bldP spid="22" grpId="0" animBg="1"/>
      <p:bldP spid="27" grpId="0" animBg="1"/>
      <p:bldP spid="32" grpId="0" animBg="1"/>
      <p:bldP spid="23" grpId="0" animBg="1"/>
      <p:bldP spid="28" grpId="0" animBg="1"/>
      <p:bldP spid="33" grpId="0" animBg="1"/>
      <p:bldP spid="24" grpId="0" animBg="1"/>
      <p:bldP spid="29" grpId="0" animBg="1"/>
      <p:bldP spid="34" grpId="0" animBg="1"/>
      <p:bldP spid="41" grpId="0"/>
      <p:bldP spid="43" grpId="0"/>
      <p:bldP spid="44" grpId="0"/>
      <p:bldP spid="45" grpId="0"/>
      <p:bldP spid="46" grpId="0"/>
      <p:bldP spid="48" grpId="0"/>
      <p:bldP spid="87" grpId="0" animBg="1"/>
      <p:bldP spid="88" grpId="0" animBg="1"/>
      <p:bldP spid="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B17E01-D784-487A-993E-598C2390B6CB}"/>
              </a:ext>
            </a:extLst>
          </p:cNvPr>
          <p:cNvSpPr/>
          <p:nvPr/>
        </p:nvSpPr>
        <p:spPr>
          <a:xfrm>
            <a:off x="2520410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B86802-2876-4900-9125-34297CF380A9}"/>
              </a:ext>
            </a:extLst>
          </p:cNvPr>
          <p:cNvSpPr/>
          <p:nvPr/>
        </p:nvSpPr>
        <p:spPr>
          <a:xfrm>
            <a:off x="853440" y="33602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31C3100-963A-4745-80C9-DE8DA707EFAC}"/>
              </a:ext>
            </a:extLst>
          </p:cNvPr>
          <p:cNvSpPr/>
          <p:nvPr/>
        </p:nvSpPr>
        <p:spPr>
          <a:xfrm>
            <a:off x="1229201" y="11033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9267F2-DDD7-4CB9-A119-D9B233C78593}"/>
              </a:ext>
            </a:extLst>
          </p:cNvPr>
          <p:cNvSpPr/>
          <p:nvPr/>
        </p:nvSpPr>
        <p:spPr>
          <a:xfrm>
            <a:off x="3706939" y="64519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C3E66B-41CD-4610-AD19-8B4801D72EBE}"/>
              </a:ext>
            </a:extLst>
          </p:cNvPr>
          <p:cNvSpPr/>
          <p:nvPr/>
        </p:nvSpPr>
        <p:spPr>
          <a:xfrm>
            <a:off x="407193" y="59249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32CAB9-4334-4FDE-B5CC-5F626A1FA989}"/>
              </a:ext>
            </a:extLst>
          </p:cNvPr>
          <p:cNvSpPr/>
          <p:nvPr/>
        </p:nvSpPr>
        <p:spPr>
          <a:xfrm>
            <a:off x="6753225" y="63147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42AA1A-DFA1-4A28-92AF-C2B2EA359F59}"/>
              </a:ext>
            </a:extLst>
          </p:cNvPr>
          <p:cNvSpPr/>
          <p:nvPr/>
        </p:nvSpPr>
        <p:spPr>
          <a:xfrm>
            <a:off x="11449145" y="41678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279536-31B8-4416-A983-84D05A753C1E}"/>
              </a:ext>
            </a:extLst>
          </p:cNvPr>
          <p:cNvSpPr/>
          <p:nvPr/>
        </p:nvSpPr>
        <p:spPr>
          <a:xfrm>
            <a:off x="10451496" y="49325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935BBF-29DC-4382-8885-C021C3E1EAFB}"/>
              </a:ext>
            </a:extLst>
          </p:cNvPr>
          <p:cNvSpPr/>
          <p:nvPr/>
        </p:nvSpPr>
        <p:spPr>
          <a:xfrm>
            <a:off x="10343959" y="2442762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C19217-7963-4FCD-8D8F-E820E59E2E85}"/>
              </a:ext>
            </a:extLst>
          </p:cNvPr>
          <p:cNvSpPr/>
          <p:nvPr/>
        </p:nvSpPr>
        <p:spPr>
          <a:xfrm>
            <a:off x="9390697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02022D-E83D-4338-B0F8-E32F05A06B98}"/>
              </a:ext>
            </a:extLst>
          </p:cNvPr>
          <p:cNvSpPr/>
          <p:nvPr/>
        </p:nvSpPr>
        <p:spPr>
          <a:xfrm>
            <a:off x="11556682" y="1164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D47CB0-9747-4701-91C7-9CBCF9200C62}"/>
              </a:ext>
            </a:extLst>
          </p:cNvPr>
          <p:cNvSpPr/>
          <p:nvPr/>
        </p:nvSpPr>
        <p:spPr>
          <a:xfrm>
            <a:off x="9841611" y="65594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3627E-B560-4098-993F-99DB17CF8342}"/>
              </a:ext>
            </a:extLst>
          </p:cNvPr>
          <p:cNvGrpSpPr/>
          <p:nvPr/>
        </p:nvGrpSpPr>
        <p:grpSpPr>
          <a:xfrm>
            <a:off x="7214917" y="1387212"/>
            <a:ext cx="3605924" cy="773680"/>
            <a:chOff x="3218307" y="1086699"/>
            <a:chExt cx="3605924" cy="7736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3FC862-9AC7-49F7-A85B-47502414F554}"/>
                </a:ext>
              </a:extLst>
            </p:cNvPr>
            <p:cNvSpPr/>
            <p:nvPr/>
          </p:nvSpPr>
          <p:spPr>
            <a:xfrm>
              <a:off x="3236865" y="1460269"/>
              <a:ext cx="30210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Preguntas de estudio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685F58-1526-4EE4-AB3B-5A0ECFD1DF43}"/>
                </a:ext>
              </a:extLst>
            </p:cNvPr>
            <p:cNvSpPr txBox="1"/>
            <p:nvPr/>
          </p:nvSpPr>
          <p:spPr>
            <a:xfrm>
              <a:off x="3218307" y="1086699"/>
              <a:ext cx="36059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Entendimiento del negocio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C6B9D5-F868-4F23-8966-723460AC825B}"/>
              </a:ext>
            </a:extLst>
          </p:cNvPr>
          <p:cNvGrpSpPr/>
          <p:nvPr/>
        </p:nvGrpSpPr>
        <p:grpSpPr>
          <a:xfrm>
            <a:off x="7214917" y="5109863"/>
            <a:ext cx="3039618" cy="1081456"/>
            <a:chOff x="3218307" y="4809350"/>
            <a:chExt cx="3039618" cy="1081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463C77-CBEB-4C9D-9E40-4B5B57891DBF}"/>
                </a:ext>
              </a:extLst>
            </p:cNvPr>
            <p:cNvSpPr/>
            <p:nvPr/>
          </p:nvSpPr>
          <p:spPr>
            <a:xfrm>
              <a:off x="3236865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Se interpretan los resultados obtenidos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A9A02-5B5D-45BE-8C98-1144FE1738DB}"/>
                </a:ext>
              </a:extLst>
            </p:cNvPr>
            <p:cNvSpPr txBox="1"/>
            <p:nvPr/>
          </p:nvSpPr>
          <p:spPr>
            <a:xfrm>
              <a:off x="3218307" y="4809350"/>
              <a:ext cx="2011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Interpretación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AEFB35-89D2-424F-AEF4-C9580EB4B563}"/>
              </a:ext>
            </a:extLst>
          </p:cNvPr>
          <p:cNvGrpSpPr/>
          <p:nvPr/>
        </p:nvGrpSpPr>
        <p:grpSpPr>
          <a:xfrm>
            <a:off x="7946231" y="3759640"/>
            <a:ext cx="3552319" cy="1081456"/>
            <a:chOff x="3949621" y="3459127"/>
            <a:chExt cx="3552319" cy="10814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DDB2A-0A44-4C0F-A764-765DF2A8046F}"/>
                </a:ext>
              </a:extLst>
            </p:cNvPr>
            <p:cNvSpPr/>
            <p:nvPr/>
          </p:nvSpPr>
          <p:spPr>
            <a:xfrm>
              <a:off x="3968179" y="3832697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Desarrollo de modelos de aprendizaje automático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5EBE4-16E1-4DE0-A1B1-C17C425C28C8}"/>
                </a:ext>
              </a:extLst>
            </p:cNvPr>
            <p:cNvSpPr txBox="1"/>
            <p:nvPr/>
          </p:nvSpPr>
          <p:spPr>
            <a:xfrm>
              <a:off x="3949621" y="3459127"/>
              <a:ext cx="3552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Modelización y evaluación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4C5A68-E801-4F92-BE9B-8B32870DE510}"/>
              </a:ext>
            </a:extLst>
          </p:cNvPr>
          <p:cNvGrpSpPr/>
          <p:nvPr/>
        </p:nvGrpSpPr>
        <p:grpSpPr>
          <a:xfrm>
            <a:off x="8157416" y="2630306"/>
            <a:ext cx="3039618" cy="1081456"/>
            <a:chOff x="4160806" y="2329793"/>
            <a:chExt cx="3039618" cy="10814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6D0315-A6EC-4BD6-9DA4-F632DCF381C1}"/>
                </a:ext>
              </a:extLst>
            </p:cNvPr>
            <p:cNvSpPr/>
            <p:nvPr/>
          </p:nvSpPr>
          <p:spPr>
            <a:xfrm>
              <a:off x="4179364" y="2703363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Comprender y Preparar para el análisis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F25D26-8702-49BF-82EB-F18CDED2A526}"/>
                </a:ext>
              </a:extLst>
            </p:cNvPr>
            <p:cNvSpPr txBox="1"/>
            <p:nvPr/>
          </p:nvSpPr>
          <p:spPr>
            <a:xfrm>
              <a:off x="4160806" y="2329793"/>
              <a:ext cx="2365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Manejo de Datos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014E0-279A-4494-9336-B798D5117C3D}"/>
              </a:ext>
            </a:extLst>
          </p:cNvPr>
          <p:cNvSpPr txBox="1"/>
          <p:nvPr/>
        </p:nvSpPr>
        <p:spPr>
          <a:xfrm>
            <a:off x="1388634" y="69933"/>
            <a:ext cx="9656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Metodología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Ciencia de datos</a:t>
            </a:r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E5DEB8EA-7803-550A-73E0-40AAA987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9" y="2250966"/>
            <a:ext cx="5274705" cy="317723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4037BE16-09CD-DBD4-9DA6-43FAB53EFAF4}"/>
              </a:ext>
            </a:extLst>
          </p:cNvPr>
          <p:cNvSpPr/>
          <p:nvPr/>
        </p:nvSpPr>
        <p:spPr>
          <a:xfrm>
            <a:off x="1643718" y="2128307"/>
            <a:ext cx="1237048" cy="680721"/>
          </a:xfrm>
          <a:prstGeom prst="rect">
            <a:avLst/>
          </a:prstGeom>
          <a:solidFill>
            <a:srgbClr val="FF0000">
              <a:alpha val="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C8332F90-CF6D-09B5-0301-48A775208E8E}"/>
              </a:ext>
            </a:extLst>
          </p:cNvPr>
          <p:cNvSpPr/>
          <p:nvPr/>
        </p:nvSpPr>
        <p:spPr>
          <a:xfrm>
            <a:off x="3463391" y="2809028"/>
            <a:ext cx="2431447" cy="2839213"/>
          </a:xfrm>
          <a:prstGeom prst="rect">
            <a:avLst/>
          </a:prstGeom>
          <a:solidFill>
            <a:srgbClr val="FF0000">
              <a:alpha val="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5E01922-BDFA-6057-1305-38BA16B2581A}"/>
              </a:ext>
            </a:extLst>
          </p:cNvPr>
          <p:cNvSpPr/>
          <p:nvPr/>
        </p:nvSpPr>
        <p:spPr>
          <a:xfrm>
            <a:off x="407194" y="4221305"/>
            <a:ext cx="2592901" cy="1426936"/>
          </a:xfrm>
          <a:prstGeom prst="rect">
            <a:avLst/>
          </a:prstGeom>
          <a:solidFill>
            <a:srgbClr val="FF0000">
              <a:alpha val="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DDAFD08-664F-85A0-3ADD-77CDC838AFA7}"/>
              </a:ext>
            </a:extLst>
          </p:cNvPr>
          <p:cNvSpPr/>
          <p:nvPr/>
        </p:nvSpPr>
        <p:spPr>
          <a:xfrm>
            <a:off x="496791" y="2875388"/>
            <a:ext cx="1364377" cy="680721"/>
          </a:xfrm>
          <a:prstGeom prst="rect">
            <a:avLst/>
          </a:prstGeom>
          <a:solidFill>
            <a:srgbClr val="FF0000">
              <a:alpha val="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9FE95B3-1293-0407-0283-1FB3AEB67642}"/>
              </a:ext>
            </a:extLst>
          </p:cNvPr>
          <p:cNvSpPr/>
          <p:nvPr/>
        </p:nvSpPr>
        <p:spPr>
          <a:xfrm>
            <a:off x="7694120" y="2379058"/>
            <a:ext cx="4001089" cy="2730805"/>
          </a:xfrm>
          <a:prstGeom prst="rect">
            <a:avLst/>
          </a:prstGeom>
          <a:solidFill>
            <a:schemeClr val="accent3">
              <a:alpha val="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A3FFBB75-1D92-528E-2388-80A278989468}"/>
              </a:ext>
            </a:extLst>
          </p:cNvPr>
          <p:cNvSpPr txBox="1"/>
          <p:nvPr/>
        </p:nvSpPr>
        <p:spPr>
          <a:xfrm>
            <a:off x="7126116" y="3513627"/>
            <a:ext cx="536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I.A</a:t>
            </a:r>
          </a:p>
        </p:txBody>
      </p:sp>
    </p:spTree>
    <p:extLst>
      <p:ext uri="{BB962C8B-B14F-4D97-AF65-F5344CB8AC3E}">
        <p14:creationId xmlns:p14="http://schemas.microsoft.com/office/powerpoint/2010/main" val="2751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"/>
                            </p:stCondLst>
                            <p:childTnLst>
                              <p:par>
                                <p:cTn id="9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0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3E86A6-1C34-4C7A-A24E-DF3058EA68A1}"/>
              </a:ext>
            </a:extLst>
          </p:cNvPr>
          <p:cNvSpPr/>
          <p:nvPr/>
        </p:nvSpPr>
        <p:spPr>
          <a:xfrm>
            <a:off x="11803094" y="8815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6C6217-2D0B-4BD3-8A13-B70D2F4D3FC4}"/>
              </a:ext>
            </a:extLst>
          </p:cNvPr>
          <p:cNvSpPr/>
          <p:nvPr/>
        </p:nvSpPr>
        <p:spPr>
          <a:xfrm>
            <a:off x="11143107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47422A-AF1D-48FD-B236-6AD25F2C095D}"/>
              </a:ext>
            </a:extLst>
          </p:cNvPr>
          <p:cNvSpPr/>
          <p:nvPr/>
        </p:nvSpPr>
        <p:spPr>
          <a:xfrm>
            <a:off x="11803094" y="520369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E43D3A-D858-48EC-A3B5-DA67C4FDB697}"/>
              </a:ext>
            </a:extLst>
          </p:cNvPr>
          <p:cNvSpPr/>
          <p:nvPr/>
        </p:nvSpPr>
        <p:spPr>
          <a:xfrm>
            <a:off x="1868424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2E4A63-C8A0-482C-8609-11E58E69B5B7}"/>
              </a:ext>
            </a:extLst>
          </p:cNvPr>
          <p:cNvSpPr/>
          <p:nvPr/>
        </p:nvSpPr>
        <p:spPr>
          <a:xfrm>
            <a:off x="3167253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9B7924-7E39-4047-9708-3572AFBB47CC}"/>
              </a:ext>
            </a:extLst>
          </p:cNvPr>
          <p:cNvSpPr/>
          <p:nvPr/>
        </p:nvSpPr>
        <p:spPr>
          <a:xfrm>
            <a:off x="205169" y="4747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76445F-C5C7-4F5E-BD32-E4E02623D63E}"/>
              </a:ext>
            </a:extLst>
          </p:cNvPr>
          <p:cNvSpPr/>
          <p:nvPr/>
        </p:nvSpPr>
        <p:spPr>
          <a:xfrm>
            <a:off x="1576769" y="632355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0929-3A65-487B-84D5-7E71FD884D96}"/>
              </a:ext>
            </a:extLst>
          </p:cNvPr>
          <p:cNvSpPr/>
          <p:nvPr/>
        </p:nvSpPr>
        <p:spPr>
          <a:xfrm>
            <a:off x="6631591" y="621725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72EFE3-0E87-45B9-8D56-0F1CA2E22D33}"/>
              </a:ext>
            </a:extLst>
          </p:cNvPr>
          <p:cNvSpPr/>
          <p:nvPr/>
        </p:nvSpPr>
        <p:spPr>
          <a:xfrm>
            <a:off x="11250644" y="63705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468777-36FA-4346-ACDB-8D23EDF69281}"/>
              </a:ext>
            </a:extLst>
          </p:cNvPr>
          <p:cNvSpPr/>
          <p:nvPr/>
        </p:nvSpPr>
        <p:spPr>
          <a:xfrm>
            <a:off x="9331166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8B03FF-DF8E-49C6-A6EB-9172D8AD0A84}"/>
              </a:ext>
            </a:extLst>
          </p:cNvPr>
          <p:cNvSpPr/>
          <p:nvPr/>
        </p:nvSpPr>
        <p:spPr>
          <a:xfrm>
            <a:off x="4849468" y="182262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D5DC7A-7FD1-4211-AD55-A207A4BEC919}"/>
              </a:ext>
            </a:extLst>
          </p:cNvPr>
          <p:cNvSpPr/>
          <p:nvPr/>
        </p:nvSpPr>
        <p:spPr>
          <a:xfrm>
            <a:off x="6505485" y="182262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F36684-1F98-4E1E-A8A7-1CFF2D3B1A5E}"/>
              </a:ext>
            </a:extLst>
          </p:cNvPr>
          <p:cNvSpPr/>
          <p:nvPr/>
        </p:nvSpPr>
        <p:spPr>
          <a:xfrm>
            <a:off x="8161501" y="182262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4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4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AE8B6-75FC-4C89-8800-9D3D93CC603F}"/>
              </a:ext>
            </a:extLst>
          </p:cNvPr>
          <p:cNvSpPr/>
          <p:nvPr/>
        </p:nvSpPr>
        <p:spPr>
          <a:xfrm>
            <a:off x="9817518" y="182262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345A39-B59D-495F-87A2-C7D10E91BCD0}"/>
              </a:ext>
            </a:extLst>
          </p:cNvPr>
          <p:cNvGrpSpPr/>
          <p:nvPr/>
        </p:nvGrpSpPr>
        <p:grpSpPr>
          <a:xfrm>
            <a:off x="4824049" y="3446769"/>
            <a:ext cx="1554190" cy="1539948"/>
            <a:chOff x="1153109" y="4329760"/>
            <a:chExt cx="1554190" cy="15399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2A314E-0AA8-49A7-AA7D-45730114BD0C}"/>
                </a:ext>
              </a:extLst>
            </p:cNvPr>
            <p:cNvSpPr txBox="1"/>
            <p:nvPr/>
          </p:nvSpPr>
          <p:spPr>
            <a:xfrm>
              <a:off x="1231137" y="4329760"/>
              <a:ext cx="13981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Características del cliente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821B21-E09A-4FA0-99FB-21821B930DC4}"/>
                </a:ext>
              </a:extLst>
            </p:cNvPr>
            <p:cNvSpPr/>
            <p:nvPr/>
          </p:nvSpPr>
          <p:spPr>
            <a:xfrm>
              <a:off x="1153109" y="5131044"/>
              <a:ext cx="15541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Género, Edad, Tipo de Cliente, Clase…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C86613-6B20-457F-9E43-11A4BC413012}"/>
              </a:ext>
            </a:extLst>
          </p:cNvPr>
          <p:cNvGrpSpPr/>
          <p:nvPr/>
        </p:nvGrpSpPr>
        <p:grpSpPr>
          <a:xfrm>
            <a:off x="8186992" y="3550721"/>
            <a:ext cx="1554190" cy="1806120"/>
            <a:chOff x="4465947" y="4313981"/>
            <a:chExt cx="1554190" cy="1806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27566-D4DF-4204-B31F-6CEAE61A5971}"/>
                </a:ext>
              </a:extLst>
            </p:cNvPr>
            <p:cNvSpPr txBox="1"/>
            <p:nvPr/>
          </p:nvSpPr>
          <p:spPr>
            <a:xfrm>
              <a:off x="4730753" y="4313981"/>
              <a:ext cx="1075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Encuesta de</a:t>
              </a:r>
            </a:p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satisfacción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88F451-AD38-4A6C-9CCA-32EBFA160AE2}"/>
                </a:ext>
              </a:extLst>
            </p:cNvPr>
            <p:cNvSpPr/>
            <p:nvPr/>
          </p:nvSpPr>
          <p:spPr>
            <a:xfrm>
              <a:off x="4465947" y="4950550"/>
              <a:ext cx="155419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Escala Likert: Servicio en el vuelo, comida, espacio para piernas….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F71FE6-319D-4F7D-9729-21BC6DF8731C}"/>
              </a:ext>
            </a:extLst>
          </p:cNvPr>
          <p:cNvGrpSpPr/>
          <p:nvPr/>
        </p:nvGrpSpPr>
        <p:grpSpPr>
          <a:xfrm>
            <a:off x="6503870" y="2491872"/>
            <a:ext cx="1554190" cy="1193975"/>
            <a:chOff x="2832930" y="2140133"/>
            <a:chExt cx="1554190" cy="11939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D5B5F-117C-4A73-B70D-A52D617800C3}"/>
                </a:ext>
              </a:extLst>
            </p:cNvPr>
            <p:cNvSpPr txBox="1"/>
            <p:nvPr/>
          </p:nvSpPr>
          <p:spPr>
            <a:xfrm>
              <a:off x="2979667" y="2140133"/>
              <a:ext cx="1262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Características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del vuelo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03608-C33E-4EF4-9706-34825DB56DB8}"/>
                </a:ext>
              </a:extLst>
            </p:cNvPr>
            <p:cNvSpPr/>
            <p:nvPr/>
          </p:nvSpPr>
          <p:spPr>
            <a:xfrm>
              <a:off x="2832930" y="2810888"/>
              <a:ext cx="15541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Retraso, distancia de vuelo…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6AD46-F9A3-4B22-8F85-6A2ED232BE45}"/>
              </a:ext>
            </a:extLst>
          </p:cNvPr>
          <p:cNvGrpSpPr/>
          <p:nvPr/>
        </p:nvGrpSpPr>
        <p:grpSpPr>
          <a:xfrm>
            <a:off x="9817517" y="2491872"/>
            <a:ext cx="1554190" cy="1256833"/>
            <a:chOff x="6146577" y="2140133"/>
            <a:chExt cx="1554190" cy="12568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684181-D51A-464F-8A15-4515A41722A2}"/>
                </a:ext>
              </a:extLst>
            </p:cNvPr>
            <p:cNvSpPr txBox="1"/>
            <p:nvPr/>
          </p:nvSpPr>
          <p:spPr>
            <a:xfrm>
              <a:off x="6392735" y="2140133"/>
              <a:ext cx="1063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Satisfacción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general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F009F5-29DA-42A1-A30C-ECAA8D7A65EA}"/>
                </a:ext>
              </a:extLst>
            </p:cNvPr>
            <p:cNvSpPr/>
            <p:nvPr/>
          </p:nvSpPr>
          <p:spPr>
            <a:xfrm>
              <a:off x="6146577" y="2658302"/>
              <a:ext cx="15541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Satisfecho = 1</a:t>
              </a:r>
            </a:p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Insatisfecho = 0</a:t>
              </a:r>
            </a:p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Neutral = 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DFCA6E-0665-4D95-9F1D-5ED05D40E2BB}"/>
              </a:ext>
            </a:extLst>
          </p:cNvPr>
          <p:cNvSpPr txBox="1"/>
          <p:nvPr/>
        </p:nvSpPr>
        <p:spPr>
          <a:xfrm>
            <a:off x="2755910" y="215589"/>
            <a:ext cx="6922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Datos de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la aerolínea</a:t>
            </a:r>
          </a:p>
        </p:txBody>
      </p:sp>
      <p:pic>
        <p:nvPicPr>
          <p:cNvPr id="35" name="Marcador de posición de imagen 34" descr="Imagen que contiene interior, ventana, tabla, silla&#10;&#10;Descripción generada automáticamente">
            <a:extLst>
              <a:ext uri="{FF2B5EF4-FFF2-40B4-BE49-F238E27FC236}">
                <a16:creationId xmlns:a16="http://schemas.microsoft.com/office/drawing/2014/main" id="{3AEC41CC-3F6E-0EB6-A1F4-059A5D3EA4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t="21" r="9021" b="-21"/>
          <a:stretch/>
        </p:blipFill>
        <p:spPr>
          <a:xfrm>
            <a:off x="5006975" y="1979613"/>
            <a:ext cx="1293813" cy="1295400"/>
          </a:xfrm>
        </p:spPr>
      </p:pic>
      <p:pic>
        <p:nvPicPr>
          <p:cNvPr id="51" name="Marcador de posición de imagen 50" descr="Imagen que contiene interior, hombre, gente, traje&#10;&#10;Descripción generada automáticamente">
            <a:extLst>
              <a:ext uri="{FF2B5EF4-FFF2-40B4-BE49-F238E27FC236}">
                <a16:creationId xmlns:a16="http://schemas.microsoft.com/office/drawing/2014/main" id="{875D23B6-35C0-CE40-B02B-E810FCE6A5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8" r="16748"/>
          <a:stretch>
            <a:fillRect/>
          </a:stretch>
        </p:blipFill>
        <p:spPr>
          <a:xfrm>
            <a:off x="8291513" y="1979613"/>
            <a:ext cx="1292225" cy="1295400"/>
          </a:xfrm>
        </p:spPr>
      </p:pic>
      <p:pic>
        <p:nvPicPr>
          <p:cNvPr id="53" name="Marcador de posición de imagen 52" descr="Icono&#10;&#10;Descripción generada automáticamente con confianza baja">
            <a:extLst>
              <a:ext uri="{FF2B5EF4-FFF2-40B4-BE49-F238E27FC236}">
                <a16:creationId xmlns:a16="http://schemas.microsoft.com/office/drawing/2014/main" id="{9B9BD3FC-4C88-A622-72E5-440C6B9BCF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61"/>
          <a:stretch>
            <a:fillRect/>
          </a:stretch>
        </p:blipFill>
        <p:spPr>
          <a:xfrm>
            <a:off x="9947275" y="4048125"/>
            <a:ext cx="1293813" cy="1295400"/>
          </a:xfrm>
        </p:spPr>
      </p:pic>
      <p:pic>
        <p:nvPicPr>
          <p:cNvPr id="37" name="Marcador de posición de imagen 36" descr="Un grupo de personas con equipaje en un aeropuerto&#10;&#10;Descripción generada automáticamente">
            <a:extLst>
              <a:ext uri="{FF2B5EF4-FFF2-40B4-BE49-F238E27FC236}">
                <a16:creationId xmlns:a16="http://schemas.microsoft.com/office/drawing/2014/main" id="{11F531E0-D9A7-09E4-86AC-0672091193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r="14185"/>
          <a:stretch>
            <a:fillRect/>
          </a:stretch>
        </p:blipFill>
        <p:spPr>
          <a:xfrm>
            <a:off x="6634163" y="4048125"/>
            <a:ext cx="1293812" cy="1295400"/>
          </a:xfr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A89D82B-0F76-83A6-4861-5D6E04E5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3" y="2106802"/>
            <a:ext cx="4342424" cy="2974995"/>
          </a:xfrm>
          <a:prstGeom prst="rect">
            <a:avLst/>
          </a:prstGeom>
        </p:spPr>
      </p:pic>
      <p:sp>
        <p:nvSpPr>
          <p:cNvPr id="54" name="TextBox 28">
            <a:extLst>
              <a:ext uri="{FF2B5EF4-FFF2-40B4-BE49-F238E27FC236}">
                <a16:creationId xmlns:a16="http://schemas.microsoft.com/office/drawing/2014/main" id="{A4B4902D-A061-FCA5-AD72-9A6ED3CB4709}"/>
              </a:ext>
            </a:extLst>
          </p:cNvPr>
          <p:cNvSpPr txBox="1"/>
          <p:nvPr/>
        </p:nvSpPr>
        <p:spPr>
          <a:xfrm>
            <a:off x="347913" y="5249391"/>
            <a:ext cx="228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103.904 </a:t>
            </a:r>
            <a:r>
              <a:rPr lang="en-US" sz="2400" b="1" dirty="0"/>
              <a:t>Clientes</a:t>
            </a:r>
          </a:p>
        </p:txBody>
      </p:sp>
    </p:spTree>
    <p:extLst>
      <p:ext uri="{BB962C8B-B14F-4D97-AF65-F5344CB8AC3E}">
        <p14:creationId xmlns:p14="http://schemas.microsoft.com/office/powerpoint/2010/main" val="37695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D5B3A0-3F26-4B9F-9207-D5FEB9B22C08}"/>
              </a:ext>
            </a:extLst>
          </p:cNvPr>
          <p:cNvSpPr/>
          <p:nvPr/>
        </p:nvSpPr>
        <p:spPr>
          <a:xfrm>
            <a:off x="630936" y="1941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F34A5E-E04E-4FCD-960B-CBD31B49A715}"/>
              </a:ext>
            </a:extLst>
          </p:cNvPr>
          <p:cNvSpPr/>
          <p:nvPr/>
        </p:nvSpPr>
        <p:spPr>
          <a:xfrm>
            <a:off x="2490788" y="3651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7C079-2619-4C8D-9D75-4F037CDAA8FF}"/>
              </a:ext>
            </a:extLst>
          </p:cNvPr>
          <p:cNvSpPr/>
          <p:nvPr/>
        </p:nvSpPr>
        <p:spPr>
          <a:xfrm>
            <a:off x="640175" y="59007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A90BEC-0C54-44E5-AB11-D250798F7186}"/>
              </a:ext>
            </a:extLst>
          </p:cNvPr>
          <p:cNvSpPr/>
          <p:nvPr/>
        </p:nvSpPr>
        <p:spPr>
          <a:xfrm>
            <a:off x="1183100" y="578824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AC522-57C6-49D9-AEDA-C71996136F5F}"/>
              </a:ext>
            </a:extLst>
          </p:cNvPr>
          <p:cNvSpPr/>
          <p:nvPr/>
        </p:nvSpPr>
        <p:spPr>
          <a:xfrm>
            <a:off x="2705957" y="637251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CD988-4F40-47D3-AE09-8D855FF81DD5}"/>
              </a:ext>
            </a:extLst>
          </p:cNvPr>
          <p:cNvSpPr/>
          <p:nvPr/>
        </p:nvSpPr>
        <p:spPr>
          <a:xfrm>
            <a:off x="9009507" y="84972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061D35-C84A-47D8-9382-6A65C000E011}"/>
              </a:ext>
            </a:extLst>
          </p:cNvPr>
          <p:cNvSpPr/>
          <p:nvPr/>
        </p:nvSpPr>
        <p:spPr>
          <a:xfrm>
            <a:off x="11039475" y="150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E1DF52-4380-41E9-9028-5A90CCF63D2B}"/>
              </a:ext>
            </a:extLst>
          </p:cNvPr>
          <p:cNvSpPr/>
          <p:nvPr/>
        </p:nvSpPr>
        <p:spPr>
          <a:xfrm>
            <a:off x="11774710" y="22073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F5B269-A4BA-4C07-835D-79A59CD812DD}"/>
              </a:ext>
            </a:extLst>
          </p:cNvPr>
          <p:cNvSpPr/>
          <p:nvPr/>
        </p:nvSpPr>
        <p:spPr>
          <a:xfrm>
            <a:off x="11615928" y="61109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102549-C5DB-4E9B-82B9-59C45107B9CF}"/>
              </a:ext>
            </a:extLst>
          </p:cNvPr>
          <p:cNvSpPr/>
          <p:nvPr/>
        </p:nvSpPr>
        <p:spPr>
          <a:xfrm>
            <a:off x="183356" y="64801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55FE8F-036B-4EC2-8E29-298BAD2BBB0B}"/>
              </a:ext>
            </a:extLst>
          </p:cNvPr>
          <p:cNvSpPr/>
          <p:nvPr/>
        </p:nvSpPr>
        <p:spPr>
          <a:xfrm>
            <a:off x="11039475" y="5099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11210B-87A7-492B-BE47-863BE6BA3B30}"/>
              </a:ext>
            </a:extLst>
          </p:cNvPr>
          <p:cNvSpPr/>
          <p:nvPr/>
        </p:nvSpPr>
        <p:spPr>
          <a:xfrm>
            <a:off x="7083362" y="600341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393B8-B2A2-49FB-A63B-03850408A24A}"/>
              </a:ext>
            </a:extLst>
          </p:cNvPr>
          <p:cNvSpPr/>
          <p:nvPr/>
        </p:nvSpPr>
        <p:spPr>
          <a:xfrm>
            <a:off x="2393248" y="3661695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13F135-5219-4F81-A9CC-057B3F581E61}"/>
              </a:ext>
            </a:extLst>
          </p:cNvPr>
          <p:cNvSpPr/>
          <p:nvPr/>
        </p:nvSpPr>
        <p:spPr>
          <a:xfrm>
            <a:off x="2317143" y="4056602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F75612-085D-4354-809A-8431C6EC630E}"/>
              </a:ext>
            </a:extLst>
          </p:cNvPr>
          <p:cNvSpPr/>
          <p:nvPr/>
        </p:nvSpPr>
        <p:spPr>
          <a:xfrm>
            <a:off x="6061707" y="3661695"/>
            <a:ext cx="9525" cy="476250"/>
          </a:xfrm>
          <a:custGeom>
            <a:avLst/>
            <a:gdLst>
              <a:gd name="connsiteX0" fmla="*/ 7143 w 9525"/>
              <a:gd name="connsiteY0" fmla="*/ 7144 h 476250"/>
              <a:gd name="connsiteX1" fmla="*/ 7143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7144"/>
                </a:moveTo>
                <a:lnTo>
                  <a:pt x="7143" y="478155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5EA7D-7CF2-43F8-A6DE-D669BBDD924B}"/>
              </a:ext>
            </a:extLst>
          </p:cNvPr>
          <p:cNvSpPr/>
          <p:nvPr/>
        </p:nvSpPr>
        <p:spPr>
          <a:xfrm>
            <a:off x="5985602" y="4056602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64A32A-22D7-4468-9354-10203830CD12}"/>
              </a:ext>
            </a:extLst>
          </p:cNvPr>
          <p:cNvSpPr/>
          <p:nvPr/>
        </p:nvSpPr>
        <p:spPr>
          <a:xfrm>
            <a:off x="9730070" y="3661695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0373BFF-8D7E-4506-A7E9-E24487E9C1A0}"/>
              </a:ext>
            </a:extLst>
          </p:cNvPr>
          <p:cNvSpPr/>
          <p:nvPr/>
        </p:nvSpPr>
        <p:spPr>
          <a:xfrm>
            <a:off x="9653965" y="4056602"/>
            <a:ext cx="161925" cy="161925"/>
          </a:xfrm>
          <a:custGeom>
            <a:avLst/>
            <a:gdLst>
              <a:gd name="connsiteX0" fmla="*/ 159354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4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4" y="83249"/>
                </a:moveTo>
                <a:cubicBezTo>
                  <a:pt x="159354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4" y="41217"/>
                  <a:pt x="159354" y="8324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419495-4A2B-4E81-A8B0-1C28EE2C1F67}"/>
              </a:ext>
            </a:extLst>
          </p:cNvPr>
          <p:cNvSpPr/>
          <p:nvPr/>
        </p:nvSpPr>
        <p:spPr>
          <a:xfrm>
            <a:off x="7873552" y="2711957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648074-008A-430F-A013-1D410A0A3077}"/>
              </a:ext>
            </a:extLst>
          </p:cNvPr>
          <p:cNvSpPr/>
          <p:nvPr/>
        </p:nvSpPr>
        <p:spPr>
          <a:xfrm>
            <a:off x="7797447" y="2635852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9 w 161925"/>
              <a:gd name="connsiteY1" fmla="*/ 159353 h 161925"/>
              <a:gd name="connsiteX2" fmla="*/ 7144 w 161925"/>
              <a:gd name="connsiteY2" fmla="*/ 83248 h 161925"/>
              <a:gd name="connsiteX3" fmla="*/ 83249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70BEF3-E980-4387-A602-E0A5D816CF60}"/>
              </a:ext>
            </a:extLst>
          </p:cNvPr>
          <p:cNvSpPr/>
          <p:nvPr/>
        </p:nvSpPr>
        <p:spPr>
          <a:xfrm>
            <a:off x="4205189" y="2711957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3E6E63-2111-487C-9A01-77B629F11DC1}"/>
              </a:ext>
            </a:extLst>
          </p:cNvPr>
          <p:cNvSpPr/>
          <p:nvPr/>
        </p:nvSpPr>
        <p:spPr>
          <a:xfrm>
            <a:off x="4129084" y="2635852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4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8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8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B49542-D665-42C6-B140-C82F95AE3A45}"/>
              </a:ext>
            </a:extLst>
          </p:cNvPr>
          <p:cNvGrpSpPr/>
          <p:nvPr/>
        </p:nvGrpSpPr>
        <p:grpSpPr>
          <a:xfrm>
            <a:off x="1551905" y="3321748"/>
            <a:ext cx="1724025" cy="352425"/>
            <a:chOff x="607219" y="3310985"/>
            <a:chExt cx="1724025" cy="3524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0EED8B-C267-4AF1-9D8D-116BEA1E0F63}"/>
                </a:ext>
              </a:extLst>
            </p:cNvPr>
            <p:cNvSpPr/>
            <p:nvPr/>
          </p:nvSpPr>
          <p:spPr>
            <a:xfrm>
              <a:off x="607219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822 w 1724025"/>
                <a:gd name="connsiteY1" fmla="*/ 205740 h 352425"/>
                <a:gd name="connsiteX2" fmla="*/ 1113282 w 1724025"/>
                <a:gd name="connsiteY2" fmla="*/ 205740 h 352425"/>
                <a:gd name="connsiteX3" fmla="*/ 1043083 w 1724025"/>
                <a:gd name="connsiteY3" fmla="*/ 234791 h 352425"/>
                <a:gd name="connsiteX4" fmla="*/ 988981 w 1724025"/>
                <a:gd name="connsiteY4" fmla="*/ 288893 h 352425"/>
                <a:gd name="connsiteX5" fmla="*/ 769620 w 1724025"/>
                <a:gd name="connsiteY5" fmla="*/ 330708 h 352425"/>
                <a:gd name="connsiteX6" fmla="*/ 760476 w 1724025"/>
                <a:gd name="connsiteY6" fmla="*/ 326422 h 352425"/>
                <a:gd name="connsiteX7" fmla="*/ 708184 w 1724025"/>
                <a:gd name="connsiteY7" fmla="*/ 288893 h 352425"/>
                <a:gd name="connsiteX8" fmla="*/ 653987 w 1724025"/>
                <a:gd name="connsiteY8" fmla="*/ 234791 h 352425"/>
                <a:gd name="connsiteX9" fmla="*/ 614648 w 1724025"/>
                <a:gd name="connsiteY9" fmla="*/ 210693 h 352425"/>
                <a:gd name="connsiteX10" fmla="*/ 604076 w 1724025"/>
                <a:gd name="connsiteY10" fmla="*/ 207836 h 352425"/>
                <a:gd name="connsiteX11" fmla="*/ 583787 w 1724025"/>
                <a:gd name="connsiteY11" fmla="*/ 205740 h 352425"/>
                <a:gd name="connsiteX12" fmla="*/ 106394 w 1724025"/>
                <a:gd name="connsiteY12" fmla="*/ 205740 h 352425"/>
                <a:gd name="connsiteX13" fmla="*/ 74867 w 1724025"/>
                <a:gd name="connsiteY13" fmla="*/ 200597 h 352425"/>
                <a:gd name="connsiteX14" fmla="*/ 65246 w 1724025"/>
                <a:gd name="connsiteY14" fmla="*/ 196787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29537 w 1724025"/>
                <a:gd name="connsiteY19" fmla="*/ 7239 h 352425"/>
                <a:gd name="connsiteX20" fmla="*/ 1641729 w 1724025"/>
                <a:gd name="connsiteY20" fmla="*/ 8382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686" y="205740"/>
                    <a:pt x="1625822" y="205740"/>
                  </a:cubicBezTo>
                  <a:lnTo>
                    <a:pt x="1113282" y="205740"/>
                  </a:lnTo>
                  <a:cubicBezTo>
                    <a:pt x="1086993" y="205740"/>
                    <a:pt x="1061657" y="216218"/>
                    <a:pt x="1043083" y="234791"/>
                  </a:cubicBezTo>
                  <a:lnTo>
                    <a:pt x="988981" y="288893"/>
                  </a:lnTo>
                  <a:cubicBezTo>
                    <a:pt x="929640" y="348234"/>
                    <a:pt x="842201" y="362236"/>
                    <a:pt x="769620" y="330708"/>
                  </a:cubicBezTo>
                  <a:cubicBezTo>
                    <a:pt x="766572" y="329375"/>
                    <a:pt x="763524" y="327946"/>
                    <a:pt x="760476" y="326422"/>
                  </a:cubicBezTo>
                  <a:cubicBezTo>
                    <a:pt x="741617" y="317183"/>
                    <a:pt x="723900" y="304610"/>
                    <a:pt x="708184" y="288893"/>
                  </a:cubicBezTo>
                  <a:lnTo>
                    <a:pt x="653987" y="234791"/>
                  </a:lnTo>
                  <a:cubicBezTo>
                    <a:pt x="642842" y="223647"/>
                    <a:pt x="629412" y="215456"/>
                    <a:pt x="614648" y="210693"/>
                  </a:cubicBezTo>
                  <a:cubicBezTo>
                    <a:pt x="611219" y="209550"/>
                    <a:pt x="607695" y="208598"/>
                    <a:pt x="604076" y="207836"/>
                  </a:cubicBezTo>
                  <a:cubicBezTo>
                    <a:pt x="597503" y="206502"/>
                    <a:pt x="590645" y="205740"/>
                    <a:pt x="583787" y="205740"/>
                  </a:cubicBezTo>
                  <a:lnTo>
                    <a:pt x="106394" y="205740"/>
                  </a:lnTo>
                  <a:cubicBezTo>
                    <a:pt x="95345" y="205740"/>
                    <a:pt x="84773" y="203930"/>
                    <a:pt x="74867" y="200597"/>
                  </a:cubicBezTo>
                  <a:cubicBezTo>
                    <a:pt x="71533" y="199549"/>
                    <a:pt x="68390" y="198216"/>
                    <a:pt x="65246" y="196787"/>
                  </a:cubicBezTo>
                  <a:cubicBezTo>
                    <a:pt x="54293" y="191834"/>
                    <a:pt x="44482" y="184976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27061" y="7144"/>
                    <a:pt x="1628299" y="7144"/>
                    <a:pt x="1629537" y="7239"/>
                  </a:cubicBezTo>
                  <a:cubicBezTo>
                    <a:pt x="1633633" y="7334"/>
                    <a:pt x="1637729" y="7811"/>
                    <a:pt x="1641729" y="8382"/>
                  </a:cubicBezTo>
                  <a:cubicBezTo>
                    <a:pt x="1689068" y="16002"/>
                    <a:pt x="1725168" y="57055"/>
                    <a:pt x="1725168" y="106394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1F867CD-A07E-4F24-B8B3-B1AF11D50A59}"/>
                </a:ext>
              </a:extLst>
            </p:cNvPr>
            <p:cNvSpPr/>
            <p:nvPr/>
          </p:nvSpPr>
          <p:spPr>
            <a:xfrm>
              <a:off x="665321" y="3310985"/>
              <a:ext cx="1590675" cy="333375"/>
            </a:xfrm>
            <a:custGeom>
              <a:avLst/>
              <a:gdLst>
                <a:gd name="connsiteX0" fmla="*/ 210217 w 1590675"/>
                <a:gd name="connsiteY0" fmla="*/ 7144 h 333375"/>
                <a:gd name="connsiteX1" fmla="*/ 16764 w 1590675"/>
                <a:gd name="connsiteY1" fmla="*/ 200597 h 333375"/>
                <a:gd name="connsiteX2" fmla="*/ 7144 w 1590675"/>
                <a:gd name="connsiteY2" fmla="*/ 196787 h 333375"/>
                <a:gd name="connsiteX3" fmla="*/ 196787 w 1590675"/>
                <a:gd name="connsiteY3" fmla="*/ 7144 h 333375"/>
                <a:gd name="connsiteX4" fmla="*/ 210217 w 1590675"/>
                <a:gd name="connsiteY4" fmla="*/ 7144 h 333375"/>
                <a:gd name="connsiteX5" fmla="*/ 471678 w 1590675"/>
                <a:gd name="connsiteY5" fmla="*/ 7144 h 333375"/>
                <a:gd name="connsiteX6" fmla="*/ 273177 w 1590675"/>
                <a:gd name="connsiteY6" fmla="*/ 205740 h 333375"/>
                <a:gd name="connsiteX7" fmla="*/ 286512 w 1590675"/>
                <a:gd name="connsiteY7" fmla="*/ 205740 h 333375"/>
                <a:gd name="connsiteX8" fmla="*/ 485204 w 1590675"/>
                <a:gd name="connsiteY8" fmla="*/ 7144 h 333375"/>
                <a:gd name="connsiteX9" fmla="*/ 471678 w 1590675"/>
                <a:gd name="connsiteY9" fmla="*/ 7144 h 333375"/>
                <a:gd name="connsiteX10" fmla="*/ 746665 w 1590675"/>
                <a:gd name="connsiteY10" fmla="*/ 7144 h 333375"/>
                <a:gd name="connsiteX11" fmla="*/ 545973 w 1590675"/>
                <a:gd name="connsiteY11" fmla="*/ 207836 h 333375"/>
                <a:gd name="connsiteX12" fmla="*/ 556546 w 1590675"/>
                <a:gd name="connsiteY12" fmla="*/ 210693 h 333375"/>
                <a:gd name="connsiteX13" fmla="*/ 760190 w 1590675"/>
                <a:gd name="connsiteY13" fmla="*/ 7144 h 333375"/>
                <a:gd name="connsiteX14" fmla="*/ 746665 w 1590675"/>
                <a:gd name="connsiteY14" fmla="*/ 7144 h 333375"/>
                <a:gd name="connsiteX15" fmla="*/ 1021556 w 1590675"/>
                <a:gd name="connsiteY15" fmla="*/ 7144 h 333375"/>
                <a:gd name="connsiteX16" fmla="*/ 702374 w 1590675"/>
                <a:gd name="connsiteY16" fmla="*/ 326422 h 333375"/>
                <a:gd name="connsiteX17" fmla="*/ 711518 w 1590675"/>
                <a:gd name="connsiteY17" fmla="*/ 330708 h 333375"/>
                <a:gd name="connsiteX18" fmla="*/ 1035082 w 1590675"/>
                <a:gd name="connsiteY18" fmla="*/ 7144 h 333375"/>
                <a:gd name="connsiteX19" fmla="*/ 1021556 w 1590675"/>
                <a:gd name="connsiteY19" fmla="*/ 7144 h 333375"/>
                <a:gd name="connsiteX20" fmla="*/ 1296543 w 1590675"/>
                <a:gd name="connsiteY20" fmla="*/ 7144 h 333375"/>
                <a:gd name="connsiteX21" fmla="*/ 1097947 w 1590675"/>
                <a:gd name="connsiteY21" fmla="*/ 205740 h 333375"/>
                <a:gd name="connsiteX22" fmla="*/ 1111377 w 1590675"/>
                <a:gd name="connsiteY22" fmla="*/ 205740 h 333375"/>
                <a:gd name="connsiteX23" fmla="*/ 1309973 w 1590675"/>
                <a:gd name="connsiteY23" fmla="*/ 7144 h 333375"/>
                <a:gd name="connsiteX24" fmla="*/ 1296543 w 1590675"/>
                <a:gd name="connsiteY24" fmla="*/ 7144 h 333375"/>
                <a:gd name="connsiteX25" fmla="*/ 1571435 w 1590675"/>
                <a:gd name="connsiteY25" fmla="*/ 7239 h 333375"/>
                <a:gd name="connsiteX26" fmla="*/ 1372934 w 1590675"/>
                <a:gd name="connsiteY26" fmla="*/ 205740 h 333375"/>
                <a:gd name="connsiteX27" fmla="*/ 1386269 w 1590675"/>
                <a:gd name="connsiteY27" fmla="*/ 205740 h 333375"/>
                <a:gd name="connsiteX28" fmla="*/ 1583627 w 1590675"/>
                <a:gd name="connsiteY28" fmla="*/ 8382 h 333375"/>
                <a:gd name="connsiteX29" fmla="*/ 1571435 w 1590675"/>
                <a:gd name="connsiteY29" fmla="*/ 7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0217" y="7144"/>
                  </a:moveTo>
                  <a:lnTo>
                    <a:pt x="16764" y="200597"/>
                  </a:lnTo>
                  <a:cubicBezTo>
                    <a:pt x="13430" y="199549"/>
                    <a:pt x="10287" y="198216"/>
                    <a:pt x="7144" y="196787"/>
                  </a:cubicBezTo>
                  <a:lnTo>
                    <a:pt x="196787" y="7144"/>
                  </a:lnTo>
                  <a:lnTo>
                    <a:pt x="210217" y="7144"/>
                  </a:lnTo>
                  <a:close/>
                  <a:moveTo>
                    <a:pt x="471678" y="7144"/>
                  </a:moveTo>
                  <a:lnTo>
                    <a:pt x="273177" y="205740"/>
                  </a:lnTo>
                  <a:lnTo>
                    <a:pt x="286512" y="205740"/>
                  </a:lnTo>
                  <a:lnTo>
                    <a:pt x="485204" y="7144"/>
                  </a:lnTo>
                  <a:lnTo>
                    <a:pt x="471678" y="7144"/>
                  </a:lnTo>
                  <a:close/>
                  <a:moveTo>
                    <a:pt x="746665" y="7144"/>
                  </a:moveTo>
                  <a:lnTo>
                    <a:pt x="545973" y="207836"/>
                  </a:lnTo>
                  <a:cubicBezTo>
                    <a:pt x="549593" y="208598"/>
                    <a:pt x="553117" y="209550"/>
                    <a:pt x="556546" y="210693"/>
                  </a:cubicBezTo>
                  <a:lnTo>
                    <a:pt x="760190" y="7144"/>
                  </a:lnTo>
                  <a:lnTo>
                    <a:pt x="746665" y="7144"/>
                  </a:lnTo>
                  <a:close/>
                  <a:moveTo>
                    <a:pt x="1021556" y="7144"/>
                  </a:moveTo>
                  <a:lnTo>
                    <a:pt x="702374" y="326422"/>
                  </a:lnTo>
                  <a:cubicBezTo>
                    <a:pt x="705422" y="327946"/>
                    <a:pt x="708470" y="329375"/>
                    <a:pt x="711518" y="330708"/>
                  </a:cubicBezTo>
                  <a:lnTo>
                    <a:pt x="1035082" y="7144"/>
                  </a:lnTo>
                  <a:lnTo>
                    <a:pt x="1021556" y="7144"/>
                  </a:lnTo>
                  <a:close/>
                  <a:moveTo>
                    <a:pt x="1296543" y="7144"/>
                  </a:moveTo>
                  <a:lnTo>
                    <a:pt x="1097947" y="205740"/>
                  </a:lnTo>
                  <a:lnTo>
                    <a:pt x="1111377" y="205740"/>
                  </a:lnTo>
                  <a:lnTo>
                    <a:pt x="1309973" y="7144"/>
                  </a:lnTo>
                  <a:lnTo>
                    <a:pt x="1296543" y="7144"/>
                  </a:lnTo>
                  <a:close/>
                  <a:moveTo>
                    <a:pt x="1571435" y="7239"/>
                  </a:moveTo>
                  <a:lnTo>
                    <a:pt x="1372934" y="205740"/>
                  </a:lnTo>
                  <a:lnTo>
                    <a:pt x="1386269" y="205740"/>
                  </a:lnTo>
                  <a:lnTo>
                    <a:pt x="1583627" y="8382"/>
                  </a:lnTo>
                  <a:cubicBezTo>
                    <a:pt x="1579626" y="7811"/>
                    <a:pt x="1575530" y="7334"/>
                    <a:pt x="1571435" y="7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F407FE-5EA3-46A5-A2ED-1CF6E61014ED}"/>
              </a:ext>
            </a:extLst>
          </p:cNvPr>
          <p:cNvGrpSpPr/>
          <p:nvPr/>
        </p:nvGrpSpPr>
        <p:grpSpPr>
          <a:xfrm>
            <a:off x="3377276" y="3180397"/>
            <a:ext cx="1724025" cy="352425"/>
            <a:chOff x="2432590" y="3169634"/>
            <a:chExt cx="1724025" cy="3524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EE44B3-E019-403D-B99C-B39AC319D215}"/>
                </a:ext>
              </a:extLst>
            </p:cNvPr>
            <p:cNvSpPr/>
            <p:nvPr/>
          </p:nvSpPr>
          <p:spPr>
            <a:xfrm>
              <a:off x="2432590" y="3169634"/>
              <a:ext cx="1724025" cy="352425"/>
            </a:xfrm>
            <a:custGeom>
              <a:avLst/>
              <a:gdLst>
                <a:gd name="connsiteX0" fmla="*/ 1725168 w 1724025"/>
                <a:gd name="connsiteY0" fmla="*/ 247745 h 352425"/>
                <a:gd name="connsiteX1" fmla="*/ 1625918 w 1724025"/>
                <a:gd name="connsiteY1" fmla="*/ 347091 h 352425"/>
                <a:gd name="connsiteX2" fmla="*/ 106490 w 1724025"/>
                <a:gd name="connsiteY2" fmla="*/ 347091 h 352425"/>
                <a:gd name="connsiteX3" fmla="*/ 82105 w 1724025"/>
                <a:gd name="connsiteY3" fmla="*/ 344043 h 352425"/>
                <a:gd name="connsiteX4" fmla="*/ 71818 w 1724025"/>
                <a:gd name="connsiteY4" fmla="*/ 340900 h 352425"/>
                <a:gd name="connsiteX5" fmla="*/ 36195 w 1724025"/>
                <a:gd name="connsiteY5" fmla="*/ 317945 h 352425"/>
                <a:gd name="connsiteX6" fmla="*/ 7144 w 1724025"/>
                <a:gd name="connsiteY6" fmla="*/ 247745 h 352425"/>
                <a:gd name="connsiteX7" fmla="*/ 106490 w 1724025"/>
                <a:gd name="connsiteY7" fmla="*/ 148495 h 352425"/>
                <a:gd name="connsiteX8" fmla="*/ 587407 w 1724025"/>
                <a:gd name="connsiteY8" fmla="*/ 148495 h 352425"/>
                <a:gd name="connsiteX9" fmla="*/ 657606 w 1724025"/>
                <a:gd name="connsiteY9" fmla="*/ 119444 h 352425"/>
                <a:gd name="connsiteX10" fmla="*/ 711708 w 1724025"/>
                <a:gd name="connsiteY10" fmla="*/ 65342 h 352425"/>
                <a:gd name="connsiteX11" fmla="*/ 936689 w 1724025"/>
                <a:gd name="connsiteY11" fmla="*/ 26003 h 352425"/>
                <a:gd name="connsiteX12" fmla="*/ 945642 w 1724025"/>
                <a:gd name="connsiteY12" fmla="*/ 30480 h 352425"/>
                <a:gd name="connsiteX13" fmla="*/ 992505 w 1724025"/>
                <a:gd name="connsiteY13" fmla="*/ 65342 h 352425"/>
                <a:gd name="connsiteX14" fmla="*/ 1046702 w 1724025"/>
                <a:gd name="connsiteY14" fmla="*/ 119444 h 352425"/>
                <a:gd name="connsiteX15" fmla="*/ 1092136 w 1724025"/>
                <a:gd name="connsiteY15" fmla="*/ 145352 h 352425"/>
                <a:gd name="connsiteX16" fmla="*/ 1103471 w 1724025"/>
                <a:gd name="connsiteY16" fmla="*/ 147542 h 352425"/>
                <a:gd name="connsiteX17" fmla="*/ 1116902 w 1724025"/>
                <a:gd name="connsiteY17" fmla="*/ 148495 h 352425"/>
                <a:gd name="connsiteX18" fmla="*/ 1625918 w 1724025"/>
                <a:gd name="connsiteY18" fmla="*/ 148495 h 352425"/>
                <a:gd name="connsiteX19" fmla="*/ 1638205 w 1724025"/>
                <a:gd name="connsiteY19" fmla="*/ 149257 h 352425"/>
                <a:gd name="connsiteX20" fmla="*/ 1649540 w 1724025"/>
                <a:gd name="connsiteY20" fmla="*/ 151352 h 352425"/>
                <a:gd name="connsiteX21" fmla="*/ 1696117 w 1724025"/>
                <a:gd name="connsiteY21" fmla="*/ 177546 h 352425"/>
                <a:gd name="connsiteX22" fmla="*/ 1725168 w 1724025"/>
                <a:gd name="connsiteY22" fmla="*/ 2477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025" h="352425">
                  <a:moveTo>
                    <a:pt x="1725168" y="247745"/>
                  </a:moveTo>
                  <a:cubicBezTo>
                    <a:pt x="1725168" y="302609"/>
                    <a:pt x="1680686" y="347091"/>
                    <a:pt x="1625918" y="347091"/>
                  </a:cubicBezTo>
                  <a:lnTo>
                    <a:pt x="106490" y="347091"/>
                  </a:lnTo>
                  <a:cubicBezTo>
                    <a:pt x="98108" y="347091"/>
                    <a:pt x="89916" y="346043"/>
                    <a:pt x="82105" y="344043"/>
                  </a:cubicBezTo>
                  <a:cubicBezTo>
                    <a:pt x="78581" y="343186"/>
                    <a:pt x="75152" y="342138"/>
                    <a:pt x="71818" y="340900"/>
                  </a:cubicBezTo>
                  <a:cubicBezTo>
                    <a:pt x="58293" y="335852"/>
                    <a:pt x="46196" y="327946"/>
                    <a:pt x="36195" y="317945"/>
                  </a:cubicBezTo>
                  <a:cubicBezTo>
                    <a:pt x="18288" y="300037"/>
                    <a:pt x="7144" y="275177"/>
                    <a:pt x="7144" y="247745"/>
                  </a:cubicBezTo>
                  <a:cubicBezTo>
                    <a:pt x="7144" y="192977"/>
                    <a:pt x="51625" y="148495"/>
                    <a:pt x="106490" y="148495"/>
                  </a:cubicBezTo>
                  <a:lnTo>
                    <a:pt x="587407" y="148495"/>
                  </a:lnTo>
                  <a:cubicBezTo>
                    <a:pt x="613696" y="148495"/>
                    <a:pt x="638937" y="138017"/>
                    <a:pt x="657606" y="119444"/>
                  </a:cubicBezTo>
                  <a:lnTo>
                    <a:pt x="711708" y="65342"/>
                  </a:lnTo>
                  <a:cubicBezTo>
                    <a:pt x="772573" y="4477"/>
                    <a:pt x="863060" y="-8668"/>
                    <a:pt x="936689" y="26003"/>
                  </a:cubicBezTo>
                  <a:cubicBezTo>
                    <a:pt x="939736" y="27432"/>
                    <a:pt x="942689" y="28861"/>
                    <a:pt x="945642" y="30480"/>
                  </a:cubicBezTo>
                  <a:cubicBezTo>
                    <a:pt x="962501" y="39434"/>
                    <a:pt x="978313" y="51054"/>
                    <a:pt x="992505" y="65342"/>
                  </a:cubicBezTo>
                  <a:lnTo>
                    <a:pt x="1046702" y="119444"/>
                  </a:lnTo>
                  <a:cubicBezTo>
                    <a:pt x="1059370" y="132112"/>
                    <a:pt x="1074992" y="140970"/>
                    <a:pt x="1092136" y="145352"/>
                  </a:cubicBezTo>
                  <a:cubicBezTo>
                    <a:pt x="1095851" y="146304"/>
                    <a:pt x="1099661" y="147066"/>
                    <a:pt x="1103471" y="147542"/>
                  </a:cubicBezTo>
                  <a:cubicBezTo>
                    <a:pt x="1107948" y="148209"/>
                    <a:pt x="1112425" y="148495"/>
                    <a:pt x="1116902" y="148495"/>
                  </a:cubicBezTo>
                  <a:lnTo>
                    <a:pt x="1625918" y="148495"/>
                  </a:lnTo>
                  <a:cubicBezTo>
                    <a:pt x="1630109" y="148495"/>
                    <a:pt x="1634204" y="148781"/>
                    <a:pt x="1638205" y="149257"/>
                  </a:cubicBezTo>
                  <a:cubicBezTo>
                    <a:pt x="1642015" y="149733"/>
                    <a:pt x="1645825" y="150400"/>
                    <a:pt x="1649540" y="151352"/>
                  </a:cubicBezTo>
                  <a:cubicBezTo>
                    <a:pt x="1667447" y="155734"/>
                    <a:pt x="1683449" y="164973"/>
                    <a:pt x="1696117" y="177546"/>
                  </a:cubicBezTo>
                  <a:cubicBezTo>
                    <a:pt x="1714024" y="195548"/>
                    <a:pt x="1725168" y="220409"/>
                    <a:pt x="1725168" y="247745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42293B-2D2E-4E8C-836F-BFE16BCAB487}"/>
                </a:ext>
              </a:extLst>
            </p:cNvPr>
            <p:cNvSpPr/>
            <p:nvPr/>
          </p:nvSpPr>
          <p:spPr>
            <a:xfrm>
              <a:off x="2497264" y="3188493"/>
              <a:ext cx="1590675" cy="333375"/>
            </a:xfrm>
            <a:custGeom>
              <a:avLst/>
              <a:gdLst>
                <a:gd name="connsiteX0" fmla="*/ 212979 w 1590675"/>
                <a:gd name="connsiteY0" fmla="*/ 129635 h 333375"/>
                <a:gd name="connsiteX1" fmla="*/ 17431 w 1590675"/>
                <a:gd name="connsiteY1" fmla="*/ 325184 h 333375"/>
                <a:gd name="connsiteX2" fmla="*/ 7144 w 1590675"/>
                <a:gd name="connsiteY2" fmla="*/ 322040 h 333375"/>
                <a:gd name="connsiteX3" fmla="*/ 199644 w 1590675"/>
                <a:gd name="connsiteY3" fmla="*/ 129635 h 333375"/>
                <a:gd name="connsiteX4" fmla="*/ 212979 w 1590675"/>
                <a:gd name="connsiteY4" fmla="*/ 129635 h 333375"/>
                <a:gd name="connsiteX5" fmla="*/ 474536 w 1590675"/>
                <a:gd name="connsiteY5" fmla="*/ 129635 h 333375"/>
                <a:gd name="connsiteX6" fmla="*/ 275939 w 1590675"/>
                <a:gd name="connsiteY6" fmla="*/ 328231 h 333375"/>
                <a:gd name="connsiteX7" fmla="*/ 289370 w 1590675"/>
                <a:gd name="connsiteY7" fmla="*/ 328231 h 333375"/>
                <a:gd name="connsiteX8" fmla="*/ 487966 w 1590675"/>
                <a:gd name="connsiteY8" fmla="*/ 129635 h 333375"/>
                <a:gd name="connsiteX9" fmla="*/ 474536 w 1590675"/>
                <a:gd name="connsiteY9" fmla="*/ 129635 h 333375"/>
                <a:gd name="connsiteX10" fmla="*/ 872014 w 1590675"/>
                <a:gd name="connsiteY10" fmla="*/ 7144 h 333375"/>
                <a:gd name="connsiteX11" fmla="*/ 550831 w 1590675"/>
                <a:gd name="connsiteY11" fmla="*/ 328231 h 333375"/>
                <a:gd name="connsiteX12" fmla="*/ 564356 w 1590675"/>
                <a:gd name="connsiteY12" fmla="*/ 328231 h 333375"/>
                <a:gd name="connsiteX13" fmla="*/ 880967 w 1590675"/>
                <a:gd name="connsiteY13" fmla="*/ 11621 h 333375"/>
                <a:gd name="connsiteX14" fmla="*/ 872014 w 1590675"/>
                <a:gd name="connsiteY14" fmla="*/ 7144 h 333375"/>
                <a:gd name="connsiteX15" fmla="*/ 1027462 w 1590675"/>
                <a:gd name="connsiteY15" fmla="*/ 126492 h 333375"/>
                <a:gd name="connsiteX16" fmla="*/ 825818 w 1590675"/>
                <a:gd name="connsiteY16" fmla="*/ 328231 h 333375"/>
                <a:gd name="connsiteX17" fmla="*/ 839248 w 1590675"/>
                <a:gd name="connsiteY17" fmla="*/ 328231 h 333375"/>
                <a:gd name="connsiteX18" fmla="*/ 1038797 w 1590675"/>
                <a:gd name="connsiteY18" fmla="*/ 128683 h 333375"/>
                <a:gd name="connsiteX19" fmla="*/ 1027462 w 1590675"/>
                <a:gd name="connsiteY19" fmla="*/ 126492 h 333375"/>
                <a:gd name="connsiteX20" fmla="*/ 1299305 w 1590675"/>
                <a:gd name="connsiteY20" fmla="*/ 129635 h 333375"/>
                <a:gd name="connsiteX21" fmla="*/ 1100709 w 1590675"/>
                <a:gd name="connsiteY21" fmla="*/ 328231 h 333375"/>
                <a:gd name="connsiteX22" fmla="*/ 1114235 w 1590675"/>
                <a:gd name="connsiteY22" fmla="*/ 328231 h 333375"/>
                <a:gd name="connsiteX23" fmla="*/ 1312831 w 1590675"/>
                <a:gd name="connsiteY23" fmla="*/ 129635 h 333375"/>
                <a:gd name="connsiteX24" fmla="*/ 1299305 w 1590675"/>
                <a:gd name="connsiteY24" fmla="*/ 129635 h 333375"/>
                <a:gd name="connsiteX25" fmla="*/ 1573530 w 1590675"/>
                <a:gd name="connsiteY25" fmla="*/ 130397 h 333375"/>
                <a:gd name="connsiteX26" fmla="*/ 1375696 w 1590675"/>
                <a:gd name="connsiteY26" fmla="*/ 328231 h 333375"/>
                <a:gd name="connsiteX27" fmla="*/ 1389126 w 1590675"/>
                <a:gd name="connsiteY27" fmla="*/ 328231 h 333375"/>
                <a:gd name="connsiteX28" fmla="*/ 1584865 w 1590675"/>
                <a:gd name="connsiteY28" fmla="*/ 132493 h 333375"/>
                <a:gd name="connsiteX29" fmla="*/ 1573530 w 1590675"/>
                <a:gd name="connsiteY29" fmla="*/ 13039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2979" y="129635"/>
                  </a:moveTo>
                  <a:lnTo>
                    <a:pt x="17431" y="325184"/>
                  </a:lnTo>
                  <a:cubicBezTo>
                    <a:pt x="13907" y="324326"/>
                    <a:pt x="10478" y="323279"/>
                    <a:pt x="7144" y="322040"/>
                  </a:cubicBezTo>
                  <a:lnTo>
                    <a:pt x="199644" y="129635"/>
                  </a:lnTo>
                  <a:lnTo>
                    <a:pt x="212979" y="129635"/>
                  </a:lnTo>
                  <a:close/>
                  <a:moveTo>
                    <a:pt x="474536" y="129635"/>
                  </a:moveTo>
                  <a:lnTo>
                    <a:pt x="275939" y="328231"/>
                  </a:lnTo>
                  <a:lnTo>
                    <a:pt x="289370" y="328231"/>
                  </a:lnTo>
                  <a:lnTo>
                    <a:pt x="487966" y="129635"/>
                  </a:lnTo>
                  <a:lnTo>
                    <a:pt x="474536" y="129635"/>
                  </a:lnTo>
                  <a:close/>
                  <a:moveTo>
                    <a:pt x="872014" y="7144"/>
                  </a:moveTo>
                  <a:lnTo>
                    <a:pt x="550831" y="328231"/>
                  </a:lnTo>
                  <a:lnTo>
                    <a:pt x="564356" y="328231"/>
                  </a:lnTo>
                  <a:lnTo>
                    <a:pt x="880967" y="11621"/>
                  </a:lnTo>
                  <a:cubicBezTo>
                    <a:pt x="878014" y="10001"/>
                    <a:pt x="875062" y="8572"/>
                    <a:pt x="872014" y="7144"/>
                  </a:cubicBezTo>
                  <a:close/>
                  <a:moveTo>
                    <a:pt x="1027462" y="126492"/>
                  </a:moveTo>
                  <a:lnTo>
                    <a:pt x="825818" y="328231"/>
                  </a:lnTo>
                  <a:lnTo>
                    <a:pt x="839248" y="328231"/>
                  </a:lnTo>
                  <a:lnTo>
                    <a:pt x="1038797" y="128683"/>
                  </a:lnTo>
                  <a:cubicBezTo>
                    <a:pt x="1034987" y="128206"/>
                    <a:pt x="1031177" y="127445"/>
                    <a:pt x="1027462" y="126492"/>
                  </a:cubicBezTo>
                  <a:close/>
                  <a:moveTo>
                    <a:pt x="1299305" y="129635"/>
                  </a:moveTo>
                  <a:lnTo>
                    <a:pt x="1100709" y="328231"/>
                  </a:lnTo>
                  <a:lnTo>
                    <a:pt x="1114235" y="328231"/>
                  </a:lnTo>
                  <a:lnTo>
                    <a:pt x="1312831" y="129635"/>
                  </a:lnTo>
                  <a:lnTo>
                    <a:pt x="1299305" y="129635"/>
                  </a:lnTo>
                  <a:close/>
                  <a:moveTo>
                    <a:pt x="1573530" y="130397"/>
                  </a:moveTo>
                  <a:lnTo>
                    <a:pt x="1375696" y="328231"/>
                  </a:lnTo>
                  <a:lnTo>
                    <a:pt x="1389126" y="328231"/>
                  </a:lnTo>
                  <a:lnTo>
                    <a:pt x="1584865" y="132493"/>
                  </a:lnTo>
                  <a:cubicBezTo>
                    <a:pt x="1581150" y="131540"/>
                    <a:pt x="1577340" y="130873"/>
                    <a:pt x="1573530" y="1303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5F4B9E-F78F-44EC-8C39-BE900DB2F85F}"/>
              </a:ext>
            </a:extLst>
          </p:cNvPr>
          <p:cNvGrpSpPr/>
          <p:nvPr/>
        </p:nvGrpSpPr>
        <p:grpSpPr>
          <a:xfrm>
            <a:off x="5202742" y="3321748"/>
            <a:ext cx="1724025" cy="352425"/>
            <a:chOff x="4258056" y="3310985"/>
            <a:chExt cx="1724025" cy="3524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331DD0-31B0-43CF-9E38-9DAF313B931B}"/>
                </a:ext>
              </a:extLst>
            </p:cNvPr>
            <p:cNvSpPr/>
            <p:nvPr/>
          </p:nvSpPr>
          <p:spPr>
            <a:xfrm>
              <a:off x="4258056" y="3310985"/>
              <a:ext cx="1724025" cy="352425"/>
            </a:xfrm>
            <a:custGeom>
              <a:avLst/>
              <a:gdLst>
                <a:gd name="connsiteX0" fmla="*/ 1725073 w 1724025"/>
                <a:gd name="connsiteY0" fmla="*/ 106394 h 352425"/>
                <a:gd name="connsiteX1" fmla="*/ 1625822 w 1724025"/>
                <a:gd name="connsiteY1" fmla="*/ 205740 h 352425"/>
                <a:gd name="connsiteX2" fmla="*/ 1120330 w 1724025"/>
                <a:gd name="connsiteY2" fmla="*/ 205740 h 352425"/>
                <a:gd name="connsiteX3" fmla="*/ 1050131 w 1724025"/>
                <a:gd name="connsiteY3" fmla="*/ 234791 h 352425"/>
                <a:gd name="connsiteX4" fmla="*/ 996029 w 1724025"/>
                <a:gd name="connsiteY4" fmla="*/ 288893 h 352425"/>
                <a:gd name="connsiteX5" fmla="*/ 784955 w 1724025"/>
                <a:gd name="connsiteY5" fmla="*/ 334042 h 352425"/>
                <a:gd name="connsiteX6" fmla="*/ 775335 w 1724025"/>
                <a:gd name="connsiteY6" fmla="*/ 330137 h 352425"/>
                <a:gd name="connsiteX7" fmla="*/ 715232 w 1724025"/>
                <a:gd name="connsiteY7" fmla="*/ 288893 h 352425"/>
                <a:gd name="connsiteX8" fmla="*/ 661035 w 1724025"/>
                <a:gd name="connsiteY8" fmla="*/ 234791 h 352425"/>
                <a:gd name="connsiteX9" fmla="*/ 630174 w 1724025"/>
                <a:gd name="connsiteY9" fmla="*/ 213932 h 352425"/>
                <a:gd name="connsiteX10" fmla="*/ 620363 w 1724025"/>
                <a:gd name="connsiteY10" fmla="*/ 210217 h 352425"/>
                <a:gd name="connsiteX11" fmla="*/ 590836 w 1724025"/>
                <a:gd name="connsiteY11" fmla="*/ 205740 h 352425"/>
                <a:gd name="connsiteX12" fmla="*/ 106394 w 1724025"/>
                <a:gd name="connsiteY12" fmla="*/ 205740 h 352425"/>
                <a:gd name="connsiteX13" fmla="*/ 89821 w 1724025"/>
                <a:gd name="connsiteY13" fmla="*/ 204311 h 352425"/>
                <a:gd name="connsiteX14" fmla="*/ 78867 w 1724025"/>
                <a:gd name="connsiteY14" fmla="*/ 201835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46206 w 1724025"/>
                <a:gd name="connsiteY19" fmla="*/ 9239 h 352425"/>
                <a:gd name="connsiteX20" fmla="*/ 1656778 w 1724025"/>
                <a:gd name="connsiteY20" fmla="*/ 12097 h 352425"/>
                <a:gd name="connsiteX21" fmla="*/ 1725073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073" y="106394"/>
                  </a:moveTo>
                  <a:cubicBezTo>
                    <a:pt x="1725073" y="161258"/>
                    <a:pt x="1680686" y="205740"/>
                    <a:pt x="1625822" y="205740"/>
                  </a:cubicBezTo>
                  <a:lnTo>
                    <a:pt x="1120330" y="205740"/>
                  </a:lnTo>
                  <a:cubicBezTo>
                    <a:pt x="1094042" y="205740"/>
                    <a:pt x="1068800" y="216218"/>
                    <a:pt x="1050131" y="234791"/>
                  </a:cubicBezTo>
                  <a:lnTo>
                    <a:pt x="996029" y="288893"/>
                  </a:lnTo>
                  <a:cubicBezTo>
                    <a:pt x="938974" y="346043"/>
                    <a:pt x="855821" y="361093"/>
                    <a:pt x="784955" y="334042"/>
                  </a:cubicBezTo>
                  <a:cubicBezTo>
                    <a:pt x="781717" y="332899"/>
                    <a:pt x="778478" y="331566"/>
                    <a:pt x="775335" y="330137"/>
                  </a:cubicBezTo>
                  <a:cubicBezTo>
                    <a:pt x="753523" y="320516"/>
                    <a:pt x="733139" y="306800"/>
                    <a:pt x="715232" y="288893"/>
                  </a:cubicBezTo>
                  <a:lnTo>
                    <a:pt x="661035" y="234791"/>
                  </a:lnTo>
                  <a:cubicBezTo>
                    <a:pt x="652177" y="225933"/>
                    <a:pt x="641604" y="218789"/>
                    <a:pt x="630174" y="213932"/>
                  </a:cubicBezTo>
                  <a:cubicBezTo>
                    <a:pt x="627031" y="212503"/>
                    <a:pt x="623697" y="211265"/>
                    <a:pt x="620363" y="210217"/>
                  </a:cubicBezTo>
                  <a:cubicBezTo>
                    <a:pt x="610933" y="207359"/>
                    <a:pt x="600932" y="205740"/>
                    <a:pt x="590836" y="205740"/>
                  </a:cubicBezTo>
                  <a:lnTo>
                    <a:pt x="106394" y="205740"/>
                  </a:lnTo>
                  <a:cubicBezTo>
                    <a:pt x="100774" y="205740"/>
                    <a:pt x="95250" y="205264"/>
                    <a:pt x="89821" y="204311"/>
                  </a:cubicBezTo>
                  <a:cubicBezTo>
                    <a:pt x="86106" y="203740"/>
                    <a:pt x="82391" y="202883"/>
                    <a:pt x="78867" y="201835"/>
                  </a:cubicBezTo>
                  <a:cubicBezTo>
                    <a:pt x="62484" y="197168"/>
                    <a:pt x="47911" y="188309"/>
                    <a:pt x="36195" y="176594"/>
                  </a:cubicBezTo>
                  <a:cubicBezTo>
                    <a:pt x="18193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32776" y="7144"/>
                    <a:pt x="1639633" y="7906"/>
                    <a:pt x="1646206" y="9239"/>
                  </a:cubicBezTo>
                  <a:cubicBezTo>
                    <a:pt x="1649825" y="10001"/>
                    <a:pt x="1653349" y="10954"/>
                    <a:pt x="1656778" y="12097"/>
                  </a:cubicBezTo>
                  <a:cubicBezTo>
                    <a:pt x="1696498" y="25051"/>
                    <a:pt x="1725073" y="62389"/>
                    <a:pt x="1725073" y="106394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FE14AF-18AB-4C69-A6F1-7E08E9DA4246}"/>
                </a:ext>
              </a:extLst>
            </p:cNvPr>
            <p:cNvSpPr/>
            <p:nvPr/>
          </p:nvSpPr>
          <p:spPr>
            <a:xfrm>
              <a:off x="4329779" y="3310985"/>
              <a:ext cx="1590675" cy="333375"/>
            </a:xfrm>
            <a:custGeom>
              <a:avLst/>
              <a:gdLst>
                <a:gd name="connsiteX0" fmla="*/ 215265 w 1590675"/>
                <a:gd name="connsiteY0" fmla="*/ 7144 h 333375"/>
                <a:gd name="connsiteX1" fmla="*/ 18097 w 1590675"/>
                <a:gd name="connsiteY1" fmla="*/ 204311 h 333375"/>
                <a:gd name="connsiteX2" fmla="*/ 7144 w 1590675"/>
                <a:gd name="connsiteY2" fmla="*/ 201835 h 333375"/>
                <a:gd name="connsiteX3" fmla="*/ 201835 w 1590675"/>
                <a:gd name="connsiteY3" fmla="*/ 7144 h 333375"/>
                <a:gd name="connsiteX4" fmla="*/ 215265 w 1590675"/>
                <a:gd name="connsiteY4" fmla="*/ 7144 h 333375"/>
                <a:gd name="connsiteX5" fmla="*/ 476726 w 1590675"/>
                <a:gd name="connsiteY5" fmla="*/ 7144 h 333375"/>
                <a:gd name="connsiteX6" fmla="*/ 278225 w 1590675"/>
                <a:gd name="connsiteY6" fmla="*/ 205740 h 333375"/>
                <a:gd name="connsiteX7" fmla="*/ 291655 w 1590675"/>
                <a:gd name="connsiteY7" fmla="*/ 205740 h 333375"/>
                <a:gd name="connsiteX8" fmla="*/ 490252 w 1590675"/>
                <a:gd name="connsiteY8" fmla="*/ 7144 h 333375"/>
                <a:gd name="connsiteX9" fmla="*/ 476726 w 1590675"/>
                <a:gd name="connsiteY9" fmla="*/ 7144 h 333375"/>
                <a:gd name="connsiteX10" fmla="*/ 751713 w 1590675"/>
                <a:gd name="connsiteY10" fmla="*/ 7144 h 333375"/>
                <a:gd name="connsiteX11" fmla="*/ 548640 w 1590675"/>
                <a:gd name="connsiteY11" fmla="*/ 210217 h 333375"/>
                <a:gd name="connsiteX12" fmla="*/ 558451 w 1590675"/>
                <a:gd name="connsiteY12" fmla="*/ 213932 h 333375"/>
                <a:gd name="connsiteX13" fmla="*/ 765238 w 1590675"/>
                <a:gd name="connsiteY13" fmla="*/ 7144 h 333375"/>
                <a:gd name="connsiteX14" fmla="*/ 751713 w 1590675"/>
                <a:gd name="connsiteY14" fmla="*/ 7144 h 333375"/>
                <a:gd name="connsiteX15" fmla="*/ 1026604 w 1590675"/>
                <a:gd name="connsiteY15" fmla="*/ 7144 h 333375"/>
                <a:gd name="connsiteX16" fmla="*/ 703612 w 1590675"/>
                <a:gd name="connsiteY16" fmla="*/ 330137 h 333375"/>
                <a:gd name="connsiteX17" fmla="*/ 713232 w 1590675"/>
                <a:gd name="connsiteY17" fmla="*/ 334042 h 333375"/>
                <a:gd name="connsiteX18" fmla="*/ 1040130 w 1590675"/>
                <a:gd name="connsiteY18" fmla="*/ 7144 h 333375"/>
                <a:gd name="connsiteX19" fmla="*/ 1026604 w 1590675"/>
                <a:gd name="connsiteY19" fmla="*/ 7144 h 333375"/>
                <a:gd name="connsiteX20" fmla="*/ 1301591 w 1590675"/>
                <a:gd name="connsiteY20" fmla="*/ 7144 h 333375"/>
                <a:gd name="connsiteX21" fmla="*/ 1102995 w 1590675"/>
                <a:gd name="connsiteY21" fmla="*/ 205740 h 333375"/>
                <a:gd name="connsiteX22" fmla="*/ 1116520 w 1590675"/>
                <a:gd name="connsiteY22" fmla="*/ 205740 h 333375"/>
                <a:gd name="connsiteX23" fmla="*/ 1315117 w 1590675"/>
                <a:gd name="connsiteY23" fmla="*/ 7144 h 333375"/>
                <a:gd name="connsiteX24" fmla="*/ 1301591 w 1590675"/>
                <a:gd name="connsiteY24" fmla="*/ 7144 h 333375"/>
                <a:gd name="connsiteX25" fmla="*/ 1574482 w 1590675"/>
                <a:gd name="connsiteY25" fmla="*/ 9239 h 333375"/>
                <a:gd name="connsiteX26" fmla="*/ 1377982 w 1590675"/>
                <a:gd name="connsiteY26" fmla="*/ 205740 h 333375"/>
                <a:gd name="connsiteX27" fmla="*/ 1391412 w 1590675"/>
                <a:gd name="connsiteY27" fmla="*/ 205740 h 333375"/>
                <a:gd name="connsiteX28" fmla="*/ 1585055 w 1590675"/>
                <a:gd name="connsiteY28" fmla="*/ 12097 h 333375"/>
                <a:gd name="connsiteX29" fmla="*/ 1574482 w 1590675"/>
                <a:gd name="connsiteY29" fmla="*/ 9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5265" y="7144"/>
                  </a:moveTo>
                  <a:lnTo>
                    <a:pt x="18097" y="204311"/>
                  </a:lnTo>
                  <a:cubicBezTo>
                    <a:pt x="14383" y="203740"/>
                    <a:pt x="10668" y="202883"/>
                    <a:pt x="7144" y="201835"/>
                  </a:cubicBezTo>
                  <a:lnTo>
                    <a:pt x="201835" y="7144"/>
                  </a:lnTo>
                  <a:lnTo>
                    <a:pt x="215265" y="7144"/>
                  </a:lnTo>
                  <a:close/>
                  <a:moveTo>
                    <a:pt x="476726" y="7144"/>
                  </a:moveTo>
                  <a:lnTo>
                    <a:pt x="278225" y="205740"/>
                  </a:lnTo>
                  <a:lnTo>
                    <a:pt x="291655" y="205740"/>
                  </a:lnTo>
                  <a:lnTo>
                    <a:pt x="490252" y="7144"/>
                  </a:lnTo>
                  <a:lnTo>
                    <a:pt x="476726" y="7144"/>
                  </a:lnTo>
                  <a:close/>
                  <a:moveTo>
                    <a:pt x="751713" y="7144"/>
                  </a:moveTo>
                  <a:lnTo>
                    <a:pt x="548640" y="210217"/>
                  </a:lnTo>
                  <a:cubicBezTo>
                    <a:pt x="551974" y="211265"/>
                    <a:pt x="555307" y="212503"/>
                    <a:pt x="558451" y="213932"/>
                  </a:cubicBezTo>
                  <a:lnTo>
                    <a:pt x="765238" y="7144"/>
                  </a:lnTo>
                  <a:lnTo>
                    <a:pt x="751713" y="7144"/>
                  </a:lnTo>
                  <a:close/>
                  <a:moveTo>
                    <a:pt x="1026604" y="7144"/>
                  </a:moveTo>
                  <a:lnTo>
                    <a:pt x="703612" y="330137"/>
                  </a:lnTo>
                  <a:cubicBezTo>
                    <a:pt x="706755" y="331566"/>
                    <a:pt x="709993" y="332899"/>
                    <a:pt x="713232" y="334042"/>
                  </a:cubicBezTo>
                  <a:lnTo>
                    <a:pt x="1040130" y="7144"/>
                  </a:lnTo>
                  <a:lnTo>
                    <a:pt x="1026604" y="7144"/>
                  </a:lnTo>
                  <a:close/>
                  <a:moveTo>
                    <a:pt x="1301591" y="7144"/>
                  </a:moveTo>
                  <a:lnTo>
                    <a:pt x="1102995" y="205740"/>
                  </a:lnTo>
                  <a:lnTo>
                    <a:pt x="1116520" y="205740"/>
                  </a:lnTo>
                  <a:lnTo>
                    <a:pt x="1315117" y="7144"/>
                  </a:lnTo>
                  <a:lnTo>
                    <a:pt x="1301591" y="7144"/>
                  </a:lnTo>
                  <a:close/>
                  <a:moveTo>
                    <a:pt x="1574482" y="9239"/>
                  </a:moveTo>
                  <a:lnTo>
                    <a:pt x="1377982" y="205740"/>
                  </a:lnTo>
                  <a:lnTo>
                    <a:pt x="1391412" y="205740"/>
                  </a:lnTo>
                  <a:lnTo>
                    <a:pt x="1585055" y="12097"/>
                  </a:lnTo>
                  <a:cubicBezTo>
                    <a:pt x="1581626" y="10954"/>
                    <a:pt x="1578102" y="10001"/>
                    <a:pt x="1574482" y="9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4F3E9-3A42-4C0A-A7FF-EA24D70BA7E4}"/>
              </a:ext>
            </a:extLst>
          </p:cNvPr>
          <p:cNvGrpSpPr/>
          <p:nvPr/>
        </p:nvGrpSpPr>
        <p:grpSpPr>
          <a:xfrm>
            <a:off x="7028208" y="3180375"/>
            <a:ext cx="1724025" cy="352425"/>
            <a:chOff x="6083522" y="3169612"/>
            <a:chExt cx="1724025" cy="3524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F05E87-2958-4B10-A529-DD9C8DF8BD12}"/>
                </a:ext>
              </a:extLst>
            </p:cNvPr>
            <p:cNvSpPr/>
            <p:nvPr/>
          </p:nvSpPr>
          <p:spPr>
            <a:xfrm>
              <a:off x="6083522" y="3169612"/>
              <a:ext cx="1724025" cy="352425"/>
            </a:xfrm>
            <a:custGeom>
              <a:avLst/>
              <a:gdLst>
                <a:gd name="connsiteX0" fmla="*/ 1725168 w 1724025"/>
                <a:gd name="connsiteY0" fmla="*/ 247767 h 352425"/>
                <a:gd name="connsiteX1" fmla="*/ 1625822 w 1724025"/>
                <a:gd name="connsiteY1" fmla="*/ 347112 h 352425"/>
                <a:gd name="connsiteX2" fmla="*/ 106394 w 1724025"/>
                <a:gd name="connsiteY2" fmla="*/ 347112 h 352425"/>
                <a:gd name="connsiteX3" fmla="*/ 98107 w 1724025"/>
                <a:gd name="connsiteY3" fmla="*/ 346732 h 352425"/>
                <a:gd name="connsiteX4" fmla="*/ 86392 w 1724025"/>
                <a:gd name="connsiteY4" fmla="*/ 345112 h 352425"/>
                <a:gd name="connsiteX5" fmla="*/ 86296 w 1724025"/>
                <a:gd name="connsiteY5" fmla="*/ 345112 h 352425"/>
                <a:gd name="connsiteX6" fmla="*/ 36195 w 1724025"/>
                <a:gd name="connsiteY6" fmla="*/ 317966 h 352425"/>
                <a:gd name="connsiteX7" fmla="*/ 7144 w 1724025"/>
                <a:gd name="connsiteY7" fmla="*/ 247767 h 352425"/>
                <a:gd name="connsiteX8" fmla="*/ 106394 w 1724025"/>
                <a:gd name="connsiteY8" fmla="*/ 148516 h 352425"/>
                <a:gd name="connsiteX9" fmla="*/ 594265 w 1724025"/>
                <a:gd name="connsiteY9" fmla="*/ 148516 h 352425"/>
                <a:gd name="connsiteX10" fmla="*/ 664464 w 1724025"/>
                <a:gd name="connsiteY10" fmla="*/ 119465 h 352425"/>
                <a:gd name="connsiteX11" fmla="*/ 718661 w 1724025"/>
                <a:gd name="connsiteY11" fmla="*/ 65268 h 352425"/>
                <a:gd name="connsiteX12" fmla="*/ 951452 w 1724025"/>
                <a:gd name="connsiteY12" fmla="*/ 29835 h 352425"/>
                <a:gd name="connsiteX13" fmla="*/ 960120 w 1724025"/>
                <a:gd name="connsiteY13" fmla="*/ 34692 h 352425"/>
                <a:gd name="connsiteX14" fmla="*/ 999458 w 1724025"/>
                <a:gd name="connsiteY14" fmla="*/ 65268 h 352425"/>
                <a:gd name="connsiteX15" fmla="*/ 1053656 w 1724025"/>
                <a:gd name="connsiteY15" fmla="*/ 119465 h 352425"/>
                <a:gd name="connsiteX16" fmla="*/ 1108805 w 1724025"/>
                <a:gd name="connsiteY16" fmla="*/ 147373 h 352425"/>
                <a:gd name="connsiteX17" fmla="*/ 1121188 w 1724025"/>
                <a:gd name="connsiteY17" fmla="*/ 148421 h 352425"/>
                <a:gd name="connsiteX18" fmla="*/ 1123855 w 1724025"/>
                <a:gd name="connsiteY18" fmla="*/ 148516 h 352425"/>
                <a:gd name="connsiteX19" fmla="*/ 1625822 w 1724025"/>
                <a:gd name="connsiteY19" fmla="*/ 148516 h 352425"/>
                <a:gd name="connsiteX20" fmla="*/ 1653635 w 1724025"/>
                <a:gd name="connsiteY20" fmla="*/ 152517 h 352425"/>
                <a:gd name="connsiteX21" fmla="*/ 1663542 w 1724025"/>
                <a:gd name="connsiteY21" fmla="*/ 155946 h 352425"/>
                <a:gd name="connsiteX22" fmla="*/ 1696022 w 1724025"/>
                <a:gd name="connsiteY22" fmla="*/ 177567 h 352425"/>
                <a:gd name="connsiteX23" fmla="*/ 1725168 w 1724025"/>
                <a:gd name="connsiteY23" fmla="*/ 24776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25" h="352425">
                  <a:moveTo>
                    <a:pt x="1725168" y="247767"/>
                  </a:moveTo>
                  <a:cubicBezTo>
                    <a:pt x="1725168" y="302631"/>
                    <a:pt x="1680686" y="347112"/>
                    <a:pt x="1625822" y="347112"/>
                  </a:cubicBezTo>
                  <a:lnTo>
                    <a:pt x="106394" y="347112"/>
                  </a:lnTo>
                  <a:cubicBezTo>
                    <a:pt x="103632" y="347112"/>
                    <a:pt x="100775" y="347017"/>
                    <a:pt x="98107" y="346732"/>
                  </a:cubicBezTo>
                  <a:cubicBezTo>
                    <a:pt x="94107" y="346446"/>
                    <a:pt x="90201" y="345874"/>
                    <a:pt x="86392" y="345112"/>
                  </a:cubicBezTo>
                  <a:lnTo>
                    <a:pt x="86296" y="345112"/>
                  </a:lnTo>
                  <a:cubicBezTo>
                    <a:pt x="66960" y="341112"/>
                    <a:pt x="49720" y="331492"/>
                    <a:pt x="36195" y="317966"/>
                  </a:cubicBezTo>
                  <a:cubicBezTo>
                    <a:pt x="18288" y="300059"/>
                    <a:pt x="7144" y="275199"/>
                    <a:pt x="7144" y="247767"/>
                  </a:cubicBezTo>
                  <a:cubicBezTo>
                    <a:pt x="7144" y="192998"/>
                    <a:pt x="51625" y="148516"/>
                    <a:pt x="106394" y="148516"/>
                  </a:cubicBezTo>
                  <a:lnTo>
                    <a:pt x="594265" y="148516"/>
                  </a:lnTo>
                  <a:cubicBezTo>
                    <a:pt x="620649" y="148516"/>
                    <a:pt x="645890" y="138039"/>
                    <a:pt x="664464" y="119465"/>
                  </a:cubicBezTo>
                  <a:lnTo>
                    <a:pt x="718661" y="65268"/>
                  </a:lnTo>
                  <a:cubicBezTo>
                    <a:pt x="781717" y="2308"/>
                    <a:pt x="876491" y="-9504"/>
                    <a:pt x="951452" y="29835"/>
                  </a:cubicBezTo>
                  <a:cubicBezTo>
                    <a:pt x="954310" y="31359"/>
                    <a:pt x="957263" y="32978"/>
                    <a:pt x="960120" y="34692"/>
                  </a:cubicBezTo>
                  <a:cubicBezTo>
                    <a:pt x="974217" y="42979"/>
                    <a:pt x="987361" y="53171"/>
                    <a:pt x="999458" y="65268"/>
                  </a:cubicBezTo>
                  <a:lnTo>
                    <a:pt x="1053656" y="119465"/>
                  </a:lnTo>
                  <a:cubicBezTo>
                    <a:pt x="1068610" y="134419"/>
                    <a:pt x="1088041" y="144230"/>
                    <a:pt x="1108805" y="147373"/>
                  </a:cubicBezTo>
                  <a:cubicBezTo>
                    <a:pt x="1112901" y="148040"/>
                    <a:pt x="1116997" y="148326"/>
                    <a:pt x="1121188" y="148421"/>
                  </a:cubicBezTo>
                  <a:cubicBezTo>
                    <a:pt x="1122045" y="148516"/>
                    <a:pt x="1122998" y="148516"/>
                    <a:pt x="1123855" y="148516"/>
                  </a:cubicBezTo>
                  <a:lnTo>
                    <a:pt x="1625822" y="148516"/>
                  </a:lnTo>
                  <a:cubicBezTo>
                    <a:pt x="1635443" y="148516"/>
                    <a:pt x="1644777" y="149945"/>
                    <a:pt x="1653635" y="152517"/>
                  </a:cubicBezTo>
                  <a:cubicBezTo>
                    <a:pt x="1657064" y="153469"/>
                    <a:pt x="1660303" y="154612"/>
                    <a:pt x="1663542" y="155946"/>
                  </a:cubicBezTo>
                  <a:cubicBezTo>
                    <a:pt x="1675829" y="160994"/>
                    <a:pt x="1686877" y="168424"/>
                    <a:pt x="1696022" y="177567"/>
                  </a:cubicBezTo>
                  <a:cubicBezTo>
                    <a:pt x="1714024" y="195570"/>
                    <a:pt x="1725168" y="220430"/>
                    <a:pt x="1725168" y="24776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558F8D-A2C3-4C6B-936A-42024079E781}"/>
                </a:ext>
              </a:extLst>
            </p:cNvPr>
            <p:cNvSpPr/>
            <p:nvPr/>
          </p:nvSpPr>
          <p:spPr>
            <a:xfrm>
              <a:off x="6162770" y="3192303"/>
              <a:ext cx="1590675" cy="323850"/>
            </a:xfrm>
            <a:custGeom>
              <a:avLst/>
              <a:gdLst>
                <a:gd name="connsiteX0" fmla="*/ 217075 w 1590675"/>
                <a:gd name="connsiteY0" fmla="*/ 125825 h 323850"/>
                <a:gd name="connsiteX1" fmla="*/ 18859 w 1590675"/>
                <a:gd name="connsiteY1" fmla="*/ 324041 h 323850"/>
                <a:gd name="connsiteX2" fmla="*/ 7144 w 1590675"/>
                <a:gd name="connsiteY2" fmla="*/ 322421 h 323850"/>
                <a:gd name="connsiteX3" fmla="*/ 203645 w 1590675"/>
                <a:gd name="connsiteY3" fmla="*/ 125825 h 323850"/>
                <a:gd name="connsiteX4" fmla="*/ 217075 w 1590675"/>
                <a:gd name="connsiteY4" fmla="*/ 125825 h 323850"/>
                <a:gd name="connsiteX5" fmla="*/ 478536 w 1590675"/>
                <a:gd name="connsiteY5" fmla="*/ 125825 h 323850"/>
                <a:gd name="connsiteX6" fmla="*/ 280035 w 1590675"/>
                <a:gd name="connsiteY6" fmla="*/ 324421 h 323850"/>
                <a:gd name="connsiteX7" fmla="*/ 293370 w 1590675"/>
                <a:gd name="connsiteY7" fmla="*/ 324421 h 323850"/>
                <a:gd name="connsiteX8" fmla="*/ 492061 w 1590675"/>
                <a:gd name="connsiteY8" fmla="*/ 125825 h 323850"/>
                <a:gd name="connsiteX9" fmla="*/ 478536 w 1590675"/>
                <a:gd name="connsiteY9" fmla="*/ 125825 h 323850"/>
                <a:gd name="connsiteX10" fmla="*/ 872204 w 1590675"/>
                <a:gd name="connsiteY10" fmla="*/ 7144 h 323850"/>
                <a:gd name="connsiteX11" fmla="*/ 554927 w 1590675"/>
                <a:gd name="connsiteY11" fmla="*/ 324421 h 323850"/>
                <a:gd name="connsiteX12" fmla="*/ 568357 w 1590675"/>
                <a:gd name="connsiteY12" fmla="*/ 324421 h 323850"/>
                <a:gd name="connsiteX13" fmla="*/ 880872 w 1590675"/>
                <a:gd name="connsiteY13" fmla="*/ 12002 h 323850"/>
                <a:gd name="connsiteX14" fmla="*/ 872204 w 1590675"/>
                <a:gd name="connsiteY14" fmla="*/ 7144 h 323850"/>
                <a:gd name="connsiteX15" fmla="*/ 1029557 w 1590675"/>
                <a:gd name="connsiteY15" fmla="*/ 124682 h 323850"/>
                <a:gd name="connsiteX16" fmla="*/ 829913 w 1590675"/>
                <a:gd name="connsiteY16" fmla="*/ 324421 h 323850"/>
                <a:gd name="connsiteX17" fmla="*/ 843248 w 1590675"/>
                <a:gd name="connsiteY17" fmla="*/ 324421 h 323850"/>
                <a:gd name="connsiteX18" fmla="*/ 1041940 w 1590675"/>
                <a:gd name="connsiteY18" fmla="*/ 125730 h 323850"/>
                <a:gd name="connsiteX19" fmla="*/ 1029557 w 1590675"/>
                <a:gd name="connsiteY19" fmla="*/ 124682 h 323850"/>
                <a:gd name="connsiteX20" fmla="*/ 1303401 w 1590675"/>
                <a:gd name="connsiteY20" fmla="*/ 125825 h 323850"/>
                <a:gd name="connsiteX21" fmla="*/ 1104805 w 1590675"/>
                <a:gd name="connsiteY21" fmla="*/ 324421 h 323850"/>
                <a:gd name="connsiteX22" fmla="*/ 1118330 w 1590675"/>
                <a:gd name="connsiteY22" fmla="*/ 324421 h 323850"/>
                <a:gd name="connsiteX23" fmla="*/ 1316927 w 1590675"/>
                <a:gd name="connsiteY23" fmla="*/ 125825 h 323850"/>
                <a:gd name="connsiteX24" fmla="*/ 1303401 w 1590675"/>
                <a:gd name="connsiteY24" fmla="*/ 125825 h 323850"/>
                <a:gd name="connsiteX25" fmla="*/ 1574387 w 1590675"/>
                <a:gd name="connsiteY25" fmla="*/ 129826 h 323850"/>
                <a:gd name="connsiteX26" fmla="*/ 1379791 w 1590675"/>
                <a:gd name="connsiteY26" fmla="*/ 324421 h 323850"/>
                <a:gd name="connsiteX27" fmla="*/ 1393127 w 1590675"/>
                <a:gd name="connsiteY27" fmla="*/ 324421 h 323850"/>
                <a:gd name="connsiteX28" fmla="*/ 1584293 w 1590675"/>
                <a:gd name="connsiteY28" fmla="*/ 133255 h 323850"/>
                <a:gd name="connsiteX29" fmla="*/ 1574387 w 1590675"/>
                <a:gd name="connsiteY29" fmla="*/ 12982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23850">
                  <a:moveTo>
                    <a:pt x="217075" y="125825"/>
                  </a:moveTo>
                  <a:lnTo>
                    <a:pt x="18859" y="324041"/>
                  </a:lnTo>
                  <a:cubicBezTo>
                    <a:pt x="14859" y="323755"/>
                    <a:pt x="10953" y="323183"/>
                    <a:pt x="7144" y="322421"/>
                  </a:cubicBezTo>
                  <a:lnTo>
                    <a:pt x="203645" y="125825"/>
                  </a:lnTo>
                  <a:lnTo>
                    <a:pt x="217075" y="125825"/>
                  </a:lnTo>
                  <a:close/>
                  <a:moveTo>
                    <a:pt x="478536" y="125825"/>
                  </a:moveTo>
                  <a:lnTo>
                    <a:pt x="280035" y="324421"/>
                  </a:lnTo>
                  <a:lnTo>
                    <a:pt x="293370" y="324421"/>
                  </a:lnTo>
                  <a:lnTo>
                    <a:pt x="492061" y="125825"/>
                  </a:lnTo>
                  <a:lnTo>
                    <a:pt x="478536" y="125825"/>
                  </a:lnTo>
                  <a:close/>
                  <a:moveTo>
                    <a:pt x="872204" y="7144"/>
                  </a:moveTo>
                  <a:lnTo>
                    <a:pt x="554927" y="324421"/>
                  </a:lnTo>
                  <a:lnTo>
                    <a:pt x="568357" y="324421"/>
                  </a:lnTo>
                  <a:lnTo>
                    <a:pt x="880872" y="12002"/>
                  </a:lnTo>
                  <a:cubicBezTo>
                    <a:pt x="878014" y="10287"/>
                    <a:pt x="875062" y="8668"/>
                    <a:pt x="872204" y="7144"/>
                  </a:cubicBezTo>
                  <a:close/>
                  <a:moveTo>
                    <a:pt x="1029557" y="124682"/>
                  </a:moveTo>
                  <a:lnTo>
                    <a:pt x="829913" y="324421"/>
                  </a:lnTo>
                  <a:lnTo>
                    <a:pt x="843248" y="324421"/>
                  </a:lnTo>
                  <a:lnTo>
                    <a:pt x="1041940" y="125730"/>
                  </a:lnTo>
                  <a:cubicBezTo>
                    <a:pt x="1037749" y="125635"/>
                    <a:pt x="1033653" y="125349"/>
                    <a:pt x="1029557" y="124682"/>
                  </a:cubicBezTo>
                  <a:close/>
                  <a:moveTo>
                    <a:pt x="1303401" y="125825"/>
                  </a:moveTo>
                  <a:lnTo>
                    <a:pt x="1104805" y="324421"/>
                  </a:lnTo>
                  <a:lnTo>
                    <a:pt x="1118330" y="324421"/>
                  </a:lnTo>
                  <a:lnTo>
                    <a:pt x="1316927" y="125825"/>
                  </a:lnTo>
                  <a:lnTo>
                    <a:pt x="1303401" y="125825"/>
                  </a:lnTo>
                  <a:close/>
                  <a:moveTo>
                    <a:pt x="1574387" y="129826"/>
                  </a:moveTo>
                  <a:lnTo>
                    <a:pt x="1379791" y="324421"/>
                  </a:lnTo>
                  <a:lnTo>
                    <a:pt x="1393127" y="324421"/>
                  </a:lnTo>
                  <a:lnTo>
                    <a:pt x="1584293" y="133255"/>
                  </a:lnTo>
                  <a:cubicBezTo>
                    <a:pt x="1581055" y="131921"/>
                    <a:pt x="1577816" y="130778"/>
                    <a:pt x="1574387" y="12982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96968D-7F10-41A4-8748-DDCD627B96EF}"/>
              </a:ext>
            </a:extLst>
          </p:cNvPr>
          <p:cNvGrpSpPr/>
          <p:nvPr/>
        </p:nvGrpSpPr>
        <p:grpSpPr>
          <a:xfrm>
            <a:off x="8853579" y="3321748"/>
            <a:ext cx="1724025" cy="352425"/>
            <a:chOff x="7908893" y="3310985"/>
            <a:chExt cx="1724025" cy="3524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7C8203-C1C7-423F-A8E7-138698BA39BE}"/>
                </a:ext>
              </a:extLst>
            </p:cNvPr>
            <p:cNvSpPr/>
            <p:nvPr/>
          </p:nvSpPr>
          <p:spPr>
            <a:xfrm>
              <a:off x="7908893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918 w 1724025"/>
                <a:gd name="connsiteY1" fmla="*/ 205740 h 352425"/>
                <a:gd name="connsiteX2" fmla="*/ 1127379 w 1724025"/>
                <a:gd name="connsiteY2" fmla="*/ 205740 h 352425"/>
                <a:gd name="connsiteX3" fmla="*/ 1057180 w 1724025"/>
                <a:gd name="connsiteY3" fmla="*/ 234791 h 352425"/>
                <a:gd name="connsiteX4" fmla="*/ 1002982 w 1724025"/>
                <a:gd name="connsiteY4" fmla="*/ 288989 h 352425"/>
                <a:gd name="connsiteX5" fmla="*/ 800576 w 1724025"/>
                <a:gd name="connsiteY5" fmla="*/ 337090 h 352425"/>
                <a:gd name="connsiteX6" fmla="*/ 790575 w 1724025"/>
                <a:gd name="connsiteY6" fmla="*/ 333661 h 352425"/>
                <a:gd name="connsiteX7" fmla="*/ 722186 w 1724025"/>
                <a:gd name="connsiteY7" fmla="*/ 288989 h 352425"/>
                <a:gd name="connsiteX8" fmla="*/ 668083 w 1724025"/>
                <a:gd name="connsiteY8" fmla="*/ 234791 h 352425"/>
                <a:gd name="connsiteX9" fmla="*/ 645033 w 1724025"/>
                <a:gd name="connsiteY9" fmla="*/ 217742 h 352425"/>
                <a:gd name="connsiteX10" fmla="*/ 635984 w 1724025"/>
                <a:gd name="connsiteY10" fmla="*/ 213265 h 352425"/>
                <a:gd name="connsiteX11" fmla="*/ 597884 w 1724025"/>
                <a:gd name="connsiteY11" fmla="*/ 205740 h 352425"/>
                <a:gd name="connsiteX12" fmla="*/ 106489 w 1724025"/>
                <a:gd name="connsiteY12" fmla="*/ 205740 h 352425"/>
                <a:gd name="connsiteX13" fmla="*/ 94392 w 1724025"/>
                <a:gd name="connsiteY13" fmla="*/ 204978 h 352425"/>
                <a:gd name="connsiteX14" fmla="*/ 36195 w 1724025"/>
                <a:gd name="connsiteY14" fmla="*/ 176594 h 352425"/>
                <a:gd name="connsiteX15" fmla="*/ 7144 w 1724025"/>
                <a:gd name="connsiteY15" fmla="*/ 106394 h 352425"/>
                <a:gd name="connsiteX16" fmla="*/ 106489 w 1724025"/>
                <a:gd name="connsiteY16" fmla="*/ 7144 h 352425"/>
                <a:gd name="connsiteX17" fmla="*/ 1625918 w 1724025"/>
                <a:gd name="connsiteY17" fmla="*/ 7144 h 352425"/>
                <a:gd name="connsiteX18" fmla="*/ 1660684 w 1724025"/>
                <a:gd name="connsiteY18" fmla="*/ 13430 h 352425"/>
                <a:gd name="connsiteX19" fmla="*/ 1670018 w 1724025"/>
                <a:gd name="connsiteY19" fmla="*/ 17526 h 352425"/>
                <a:gd name="connsiteX20" fmla="*/ 1696117 w 1724025"/>
                <a:gd name="connsiteY20" fmla="*/ 36195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781" y="205740"/>
                    <a:pt x="1625918" y="205740"/>
                  </a:cubicBezTo>
                  <a:lnTo>
                    <a:pt x="1127379" y="205740"/>
                  </a:lnTo>
                  <a:cubicBezTo>
                    <a:pt x="1101090" y="205740"/>
                    <a:pt x="1075849" y="216218"/>
                    <a:pt x="1057180" y="234791"/>
                  </a:cubicBezTo>
                  <a:lnTo>
                    <a:pt x="1002982" y="288989"/>
                  </a:lnTo>
                  <a:cubicBezTo>
                    <a:pt x="948214" y="343758"/>
                    <a:pt x="869442" y="359855"/>
                    <a:pt x="800576" y="337090"/>
                  </a:cubicBezTo>
                  <a:cubicBezTo>
                    <a:pt x="797243" y="336137"/>
                    <a:pt x="793909" y="334899"/>
                    <a:pt x="790575" y="333661"/>
                  </a:cubicBezTo>
                  <a:cubicBezTo>
                    <a:pt x="765620" y="324041"/>
                    <a:pt x="742283" y="309086"/>
                    <a:pt x="722186" y="288989"/>
                  </a:cubicBezTo>
                  <a:lnTo>
                    <a:pt x="668083" y="234791"/>
                  </a:lnTo>
                  <a:cubicBezTo>
                    <a:pt x="661225" y="227933"/>
                    <a:pt x="653415" y="222218"/>
                    <a:pt x="645033" y="217742"/>
                  </a:cubicBezTo>
                  <a:cubicBezTo>
                    <a:pt x="642080" y="216027"/>
                    <a:pt x="639032" y="214599"/>
                    <a:pt x="635984" y="213265"/>
                  </a:cubicBezTo>
                  <a:cubicBezTo>
                    <a:pt x="623983" y="208407"/>
                    <a:pt x="611028" y="205740"/>
                    <a:pt x="597884" y="205740"/>
                  </a:cubicBezTo>
                  <a:lnTo>
                    <a:pt x="106489" y="205740"/>
                  </a:lnTo>
                  <a:cubicBezTo>
                    <a:pt x="102394" y="205740"/>
                    <a:pt x="98393" y="205454"/>
                    <a:pt x="94392" y="204978"/>
                  </a:cubicBezTo>
                  <a:cubicBezTo>
                    <a:pt x="71818" y="202311"/>
                    <a:pt x="51530" y="191929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625" y="7144"/>
                    <a:pt x="106489" y="7144"/>
                  </a:cubicBezTo>
                  <a:lnTo>
                    <a:pt x="1625918" y="7144"/>
                  </a:lnTo>
                  <a:cubicBezTo>
                    <a:pt x="1638205" y="7144"/>
                    <a:pt x="1649920" y="9335"/>
                    <a:pt x="1660684" y="13430"/>
                  </a:cubicBezTo>
                  <a:cubicBezTo>
                    <a:pt x="1663922" y="14574"/>
                    <a:pt x="1666970" y="16002"/>
                    <a:pt x="1670018" y="17526"/>
                  </a:cubicBezTo>
                  <a:cubicBezTo>
                    <a:pt x="1679734" y="22289"/>
                    <a:pt x="1688496" y="28670"/>
                    <a:pt x="1696117" y="36195"/>
                  </a:cubicBezTo>
                  <a:cubicBezTo>
                    <a:pt x="1714119" y="54197"/>
                    <a:pt x="1725168" y="79058"/>
                    <a:pt x="1725168" y="10639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8B43B0-445E-4159-BD43-EAA103714C8F}"/>
                </a:ext>
              </a:extLst>
            </p:cNvPr>
            <p:cNvSpPr/>
            <p:nvPr/>
          </p:nvSpPr>
          <p:spPr>
            <a:xfrm>
              <a:off x="7996142" y="3310985"/>
              <a:ext cx="1581150" cy="342900"/>
            </a:xfrm>
            <a:custGeom>
              <a:avLst/>
              <a:gdLst>
                <a:gd name="connsiteX0" fmla="*/ 218504 w 1581150"/>
                <a:gd name="connsiteY0" fmla="*/ 7144 h 342900"/>
                <a:gd name="connsiteX1" fmla="*/ 19908 w 1581150"/>
                <a:gd name="connsiteY1" fmla="*/ 205740 h 342900"/>
                <a:gd name="connsiteX2" fmla="*/ 19241 w 1581150"/>
                <a:gd name="connsiteY2" fmla="*/ 205740 h 342900"/>
                <a:gd name="connsiteX3" fmla="*/ 7144 w 1581150"/>
                <a:gd name="connsiteY3" fmla="*/ 204978 h 342900"/>
                <a:gd name="connsiteX4" fmla="*/ 205074 w 1581150"/>
                <a:gd name="connsiteY4" fmla="*/ 7144 h 342900"/>
                <a:gd name="connsiteX5" fmla="*/ 218504 w 1581150"/>
                <a:gd name="connsiteY5" fmla="*/ 7144 h 342900"/>
                <a:gd name="connsiteX6" fmla="*/ 479965 w 1581150"/>
                <a:gd name="connsiteY6" fmla="*/ 7144 h 342900"/>
                <a:gd name="connsiteX7" fmla="*/ 281369 w 1581150"/>
                <a:gd name="connsiteY7" fmla="*/ 205740 h 342900"/>
                <a:gd name="connsiteX8" fmla="*/ 294799 w 1581150"/>
                <a:gd name="connsiteY8" fmla="*/ 205740 h 342900"/>
                <a:gd name="connsiteX9" fmla="*/ 493395 w 1581150"/>
                <a:gd name="connsiteY9" fmla="*/ 7144 h 342900"/>
                <a:gd name="connsiteX10" fmla="*/ 479965 w 1581150"/>
                <a:gd name="connsiteY10" fmla="*/ 7144 h 342900"/>
                <a:gd name="connsiteX11" fmla="*/ 754952 w 1581150"/>
                <a:gd name="connsiteY11" fmla="*/ 7144 h 342900"/>
                <a:gd name="connsiteX12" fmla="*/ 548735 w 1581150"/>
                <a:gd name="connsiteY12" fmla="*/ 213265 h 342900"/>
                <a:gd name="connsiteX13" fmla="*/ 557784 w 1581150"/>
                <a:gd name="connsiteY13" fmla="*/ 217742 h 342900"/>
                <a:gd name="connsiteX14" fmla="*/ 768382 w 1581150"/>
                <a:gd name="connsiteY14" fmla="*/ 7144 h 342900"/>
                <a:gd name="connsiteX15" fmla="*/ 754952 w 1581150"/>
                <a:gd name="connsiteY15" fmla="*/ 7144 h 342900"/>
                <a:gd name="connsiteX16" fmla="*/ 1029843 w 1581150"/>
                <a:gd name="connsiteY16" fmla="*/ 7144 h 342900"/>
                <a:gd name="connsiteX17" fmla="*/ 703326 w 1581150"/>
                <a:gd name="connsiteY17" fmla="*/ 333661 h 342900"/>
                <a:gd name="connsiteX18" fmla="*/ 713327 w 1581150"/>
                <a:gd name="connsiteY18" fmla="*/ 337090 h 342900"/>
                <a:gd name="connsiteX19" fmla="*/ 1043274 w 1581150"/>
                <a:gd name="connsiteY19" fmla="*/ 7144 h 342900"/>
                <a:gd name="connsiteX20" fmla="*/ 1029843 w 1581150"/>
                <a:gd name="connsiteY20" fmla="*/ 7144 h 342900"/>
                <a:gd name="connsiteX21" fmla="*/ 1304734 w 1581150"/>
                <a:gd name="connsiteY21" fmla="*/ 7144 h 342900"/>
                <a:gd name="connsiteX22" fmla="*/ 1106138 w 1581150"/>
                <a:gd name="connsiteY22" fmla="*/ 205740 h 342900"/>
                <a:gd name="connsiteX23" fmla="*/ 1119664 w 1581150"/>
                <a:gd name="connsiteY23" fmla="*/ 205740 h 342900"/>
                <a:gd name="connsiteX24" fmla="*/ 1318260 w 1581150"/>
                <a:gd name="connsiteY24" fmla="*/ 7144 h 342900"/>
                <a:gd name="connsiteX25" fmla="*/ 1304734 w 1581150"/>
                <a:gd name="connsiteY25" fmla="*/ 7144 h 342900"/>
                <a:gd name="connsiteX26" fmla="*/ 1573435 w 1581150"/>
                <a:gd name="connsiteY26" fmla="*/ 13430 h 342900"/>
                <a:gd name="connsiteX27" fmla="*/ 1381125 w 1581150"/>
                <a:gd name="connsiteY27" fmla="*/ 205740 h 342900"/>
                <a:gd name="connsiteX28" fmla="*/ 1394556 w 1581150"/>
                <a:gd name="connsiteY28" fmla="*/ 205740 h 342900"/>
                <a:gd name="connsiteX29" fmla="*/ 1582769 w 1581150"/>
                <a:gd name="connsiteY29" fmla="*/ 17526 h 342900"/>
                <a:gd name="connsiteX30" fmla="*/ 1573435 w 1581150"/>
                <a:gd name="connsiteY30" fmla="*/ 134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81150" h="342900">
                  <a:moveTo>
                    <a:pt x="218504" y="7144"/>
                  </a:moveTo>
                  <a:lnTo>
                    <a:pt x="19908" y="205740"/>
                  </a:lnTo>
                  <a:lnTo>
                    <a:pt x="19241" y="205740"/>
                  </a:lnTo>
                  <a:cubicBezTo>
                    <a:pt x="15145" y="205740"/>
                    <a:pt x="11144" y="205454"/>
                    <a:pt x="7144" y="204978"/>
                  </a:cubicBezTo>
                  <a:lnTo>
                    <a:pt x="205074" y="7144"/>
                  </a:lnTo>
                  <a:lnTo>
                    <a:pt x="218504" y="7144"/>
                  </a:lnTo>
                  <a:close/>
                  <a:moveTo>
                    <a:pt x="479965" y="7144"/>
                  </a:moveTo>
                  <a:lnTo>
                    <a:pt x="281369" y="205740"/>
                  </a:lnTo>
                  <a:lnTo>
                    <a:pt x="294799" y="205740"/>
                  </a:lnTo>
                  <a:lnTo>
                    <a:pt x="493395" y="7144"/>
                  </a:lnTo>
                  <a:lnTo>
                    <a:pt x="479965" y="7144"/>
                  </a:lnTo>
                  <a:close/>
                  <a:moveTo>
                    <a:pt x="754952" y="7144"/>
                  </a:moveTo>
                  <a:lnTo>
                    <a:pt x="548735" y="213265"/>
                  </a:lnTo>
                  <a:cubicBezTo>
                    <a:pt x="551783" y="214599"/>
                    <a:pt x="554831" y="216027"/>
                    <a:pt x="557784" y="217742"/>
                  </a:cubicBezTo>
                  <a:lnTo>
                    <a:pt x="768382" y="7144"/>
                  </a:lnTo>
                  <a:lnTo>
                    <a:pt x="754952" y="7144"/>
                  </a:lnTo>
                  <a:close/>
                  <a:moveTo>
                    <a:pt x="1029843" y="7144"/>
                  </a:moveTo>
                  <a:lnTo>
                    <a:pt x="703326" y="333661"/>
                  </a:lnTo>
                  <a:cubicBezTo>
                    <a:pt x="706660" y="334899"/>
                    <a:pt x="709994" y="336137"/>
                    <a:pt x="713327" y="337090"/>
                  </a:cubicBezTo>
                  <a:lnTo>
                    <a:pt x="1043274" y="7144"/>
                  </a:lnTo>
                  <a:lnTo>
                    <a:pt x="1029843" y="7144"/>
                  </a:lnTo>
                  <a:close/>
                  <a:moveTo>
                    <a:pt x="1304734" y="7144"/>
                  </a:moveTo>
                  <a:lnTo>
                    <a:pt x="1106138" y="205740"/>
                  </a:lnTo>
                  <a:lnTo>
                    <a:pt x="1119664" y="205740"/>
                  </a:lnTo>
                  <a:lnTo>
                    <a:pt x="1318260" y="7144"/>
                  </a:lnTo>
                  <a:lnTo>
                    <a:pt x="1304734" y="7144"/>
                  </a:lnTo>
                  <a:close/>
                  <a:moveTo>
                    <a:pt x="1573435" y="13430"/>
                  </a:moveTo>
                  <a:lnTo>
                    <a:pt x="1381125" y="205740"/>
                  </a:lnTo>
                  <a:lnTo>
                    <a:pt x="1394556" y="205740"/>
                  </a:lnTo>
                  <a:lnTo>
                    <a:pt x="1582769" y="17526"/>
                  </a:lnTo>
                  <a:cubicBezTo>
                    <a:pt x="1579722" y="16002"/>
                    <a:pt x="1576674" y="14574"/>
                    <a:pt x="1573435" y="1343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3D1A66-A2D9-4297-9B2E-AD952518A657}"/>
              </a:ext>
            </a:extLst>
          </p:cNvPr>
          <p:cNvGrpSpPr/>
          <p:nvPr/>
        </p:nvGrpSpPr>
        <p:grpSpPr>
          <a:xfrm>
            <a:off x="1183100" y="4264151"/>
            <a:ext cx="2480974" cy="1231107"/>
            <a:chOff x="238414" y="4253388"/>
            <a:chExt cx="2480974" cy="1231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DDD32E-DA81-4212-ADDB-0FE8D692E4CD}"/>
                </a:ext>
              </a:extLst>
            </p:cNvPr>
            <p:cNvSpPr txBox="1"/>
            <p:nvPr/>
          </p:nvSpPr>
          <p:spPr>
            <a:xfrm>
              <a:off x="345270" y="4253388"/>
              <a:ext cx="2268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Análisis univariante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FC7565-8BD3-4B0E-B404-2DB6CC7DEE87}"/>
                </a:ext>
              </a:extLst>
            </p:cNvPr>
            <p:cNvSpPr/>
            <p:nvPr/>
          </p:nvSpPr>
          <p:spPr>
            <a:xfrm>
              <a:off x="238414" y="4653498"/>
              <a:ext cx="2480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Distribuciones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Gráficos de frecuencia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A9A862-A880-4560-8839-285F8B6B8236}"/>
              </a:ext>
            </a:extLst>
          </p:cNvPr>
          <p:cNvGrpSpPr/>
          <p:nvPr/>
        </p:nvGrpSpPr>
        <p:grpSpPr>
          <a:xfrm>
            <a:off x="4811549" y="4264151"/>
            <a:ext cx="2480974" cy="1969770"/>
            <a:chOff x="3866863" y="4253388"/>
            <a:chExt cx="2480974" cy="19697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2B03A-64D1-4E88-8AC3-15010126F2BA}"/>
                </a:ext>
              </a:extLst>
            </p:cNvPr>
            <p:cNvSpPr txBox="1"/>
            <p:nvPr/>
          </p:nvSpPr>
          <p:spPr>
            <a:xfrm>
              <a:off x="3973649" y="4253388"/>
              <a:ext cx="22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Análisis de Factores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DCBB09-D0B2-4074-82C7-6679F4BCCB8B}"/>
                </a:ext>
              </a:extLst>
            </p:cNvPr>
            <p:cNvSpPr/>
            <p:nvPr/>
          </p:nvSpPr>
          <p:spPr>
            <a:xfrm>
              <a:off x="3866863" y="4653498"/>
              <a:ext cx="248097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Reducción dimensionalidad y complejidad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Comprender relaciones subyacentes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FBC9B5-1948-4AA6-A896-5336DD40EA12}"/>
              </a:ext>
            </a:extLst>
          </p:cNvPr>
          <p:cNvGrpSpPr/>
          <p:nvPr/>
        </p:nvGrpSpPr>
        <p:grpSpPr>
          <a:xfrm>
            <a:off x="8523432" y="4264151"/>
            <a:ext cx="2480974" cy="2215992"/>
            <a:chOff x="7578746" y="4253388"/>
            <a:chExt cx="2480974" cy="22159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C2DBA7-1627-496C-87FD-91D1ADB2FBA0}"/>
                </a:ext>
              </a:extLst>
            </p:cNvPr>
            <p:cNvSpPr txBox="1"/>
            <p:nvPr/>
          </p:nvSpPr>
          <p:spPr>
            <a:xfrm>
              <a:off x="7763284" y="4253388"/>
              <a:ext cx="2113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I.A. Segmentación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68A8E0C-3800-4778-AB7D-68AD8DE3BFA4}"/>
                </a:ext>
              </a:extLst>
            </p:cNvPr>
            <p:cNvSpPr/>
            <p:nvPr/>
          </p:nvSpPr>
          <p:spPr>
            <a:xfrm>
              <a:off x="7578746" y="4653498"/>
              <a:ext cx="2480974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Detección de segmentos de clientes y sus características</a:t>
              </a:r>
            </a:p>
            <a:p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Ayuda a definir estrategias para cada tipo distinto de cliente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0044C-F957-40B1-AF9F-12ABD6E7DEC0}"/>
              </a:ext>
            </a:extLst>
          </p:cNvPr>
          <p:cNvGrpSpPr/>
          <p:nvPr/>
        </p:nvGrpSpPr>
        <p:grpSpPr>
          <a:xfrm>
            <a:off x="2981411" y="1501615"/>
            <a:ext cx="2480974" cy="738664"/>
            <a:chOff x="2036725" y="1490852"/>
            <a:chExt cx="2480974" cy="73866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B2D32F-C2CA-434D-8077-1019B3FB66DC}"/>
                </a:ext>
              </a:extLst>
            </p:cNvPr>
            <p:cNvSpPr txBox="1"/>
            <p:nvPr/>
          </p:nvSpPr>
          <p:spPr>
            <a:xfrm>
              <a:off x="2212506" y="1490852"/>
              <a:ext cx="2131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Análisis bivariante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46D2C-A7BD-4FC3-97F6-C4028D4BBF75}"/>
                </a:ext>
              </a:extLst>
            </p:cNvPr>
            <p:cNvSpPr/>
            <p:nvPr/>
          </p:nvSpPr>
          <p:spPr>
            <a:xfrm>
              <a:off x="2036725" y="1890962"/>
              <a:ext cx="24809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Relaciones significativas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A23C28-4782-4415-A13B-894CE7A9ABCD}"/>
              </a:ext>
            </a:extLst>
          </p:cNvPr>
          <p:cNvGrpSpPr/>
          <p:nvPr/>
        </p:nvGrpSpPr>
        <p:grpSpPr>
          <a:xfrm>
            <a:off x="6609860" y="1355959"/>
            <a:ext cx="2480974" cy="1231107"/>
            <a:chOff x="5665174" y="1490852"/>
            <a:chExt cx="2480974" cy="123110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B4B9DA-2889-4825-AB24-8552753AA365}"/>
                </a:ext>
              </a:extLst>
            </p:cNvPr>
            <p:cNvSpPr txBox="1"/>
            <p:nvPr/>
          </p:nvSpPr>
          <p:spPr>
            <a:xfrm>
              <a:off x="6073424" y="1490852"/>
              <a:ext cx="1666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I.A. Predictiva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8BCBE4-678E-43C6-A3C0-C270B0B7048E}"/>
                </a:ext>
              </a:extLst>
            </p:cNvPr>
            <p:cNvSpPr/>
            <p:nvPr/>
          </p:nvSpPr>
          <p:spPr>
            <a:xfrm>
              <a:off x="5665174" y="1890962"/>
              <a:ext cx="24809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Relacion entre variables independientes y la satisfacción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E45155C-C309-41DF-A787-E675AC630EA5}"/>
              </a:ext>
            </a:extLst>
          </p:cNvPr>
          <p:cNvSpPr txBox="1"/>
          <p:nvPr/>
        </p:nvSpPr>
        <p:spPr>
          <a:xfrm>
            <a:off x="3784238" y="69933"/>
            <a:ext cx="4865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Procedimiento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98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"/>
                            </p:stCondLst>
                            <p:childTnLst>
                              <p:par>
                                <p:cTn id="8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"/>
                            </p:stCondLst>
                            <p:childTnLst>
                              <p:par>
                                <p:cTn id="9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"/>
                            </p:stCondLst>
                            <p:childTnLst>
                              <p:par>
                                <p:cTn id="1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"/>
                            </p:stCondLst>
                            <p:childTnLst>
                              <p:par>
                                <p:cTn id="1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6973</TotalTime>
  <Words>1085</Words>
  <Application>Microsoft Office PowerPoint</Application>
  <PresentationFormat>Panorámica</PresentationFormat>
  <Paragraphs>245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quicksand</vt:lpstr>
      <vt:lpstr>Söhne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RICARDO PRIETO ÁLVAREZ</cp:lastModifiedBy>
  <cp:revision>82</cp:revision>
  <dcterms:created xsi:type="dcterms:W3CDTF">2021-07-11T18:19:19Z</dcterms:created>
  <dcterms:modified xsi:type="dcterms:W3CDTF">2023-06-28T13:48:14Z</dcterms:modified>
</cp:coreProperties>
</file>